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410" r:id="rId2"/>
    <p:sldId id="383" r:id="rId3"/>
    <p:sldId id="331" r:id="rId4"/>
    <p:sldId id="356" r:id="rId5"/>
    <p:sldId id="335" r:id="rId6"/>
    <p:sldId id="361" r:id="rId7"/>
    <p:sldId id="370" r:id="rId8"/>
    <p:sldId id="411" r:id="rId9"/>
    <p:sldId id="332" r:id="rId10"/>
    <p:sldId id="372" r:id="rId11"/>
    <p:sldId id="382" r:id="rId12"/>
    <p:sldId id="3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0066FF"/>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4" autoAdjust="0"/>
    <p:restoredTop sz="94660"/>
  </p:normalViewPr>
  <p:slideViewPr>
    <p:cSldViewPr snapToGrid="0">
      <p:cViewPr varScale="1">
        <p:scale>
          <a:sx n="52" d="100"/>
          <a:sy n="52" d="100"/>
        </p:scale>
        <p:origin x="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F417A1-9FDF-4682-8067-5FA0F50F0832}"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B1993C-B15F-4F66-8572-72C52A819102}" type="slidenum">
              <a:rPr lang="en-US" smtClean="0"/>
              <a:t>‹#›</a:t>
            </a:fld>
            <a:endParaRPr lang="en-US"/>
          </a:p>
        </p:txBody>
      </p:sp>
    </p:spTree>
    <p:extLst>
      <p:ext uri="{BB962C8B-B14F-4D97-AF65-F5344CB8AC3E}">
        <p14:creationId xmlns:p14="http://schemas.microsoft.com/office/powerpoint/2010/main" val="3552520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00D04BB8-1548-64F1-557A-4A3B71179244}"/>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8E9218C-67E0-5F04-5284-11F08CBBA6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A8F69EEE-28FF-B22F-38BB-6A512B0109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70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528BA-871C-4E20-9E04-6F18A8ED7333}" type="slidenum">
              <a:rPr lang="en-US" smtClean="0"/>
              <a:t>3</a:t>
            </a:fld>
            <a:endParaRPr lang="en-US"/>
          </a:p>
        </p:txBody>
      </p:sp>
    </p:spTree>
    <p:extLst>
      <p:ext uri="{BB962C8B-B14F-4D97-AF65-F5344CB8AC3E}">
        <p14:creationId xmlns:p14="http://schemas.microsoft.com/office/powerpoint/2010/main" val="1666557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F59DBA92-45BD-AC8E-20CC-15EF108E7B02}"/>
            </a:ext>
          </a:extLst>
        </p:cNvPr>
        <p:cNvGrpSpPr/>
        <p:nvPr/>
      </p:nvGrpSpPr>
      <p:grpSpPr>
        <a:xfrm>
          <a:off x="0" y="0"/>
          <a:ext cx="0" cy="0"/>
          <a:chOff x="0" y="0"/>
          <a:chExt cx="0" cy="0"/>
        </a:xfrm>
      </p:grpSpPr>
      <p:sp>
        <p:nvSpPr>
          <p:cNvPr id="137" name="Google Shape;137;g64629e7e5b_33_0:notes">
            <a:extLst>
              <a:ext uri="{FF2B5EF4-FFF2-40B4-BE49-F238E27FC236}">
                <a16:creationId xmlns:a16="http://schemas.microsoft.com/office/drawing/2014/main" id="{6F89DAEE-CCF5-3C10-9650-E701DCA63D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a:extLst>
              <a:ext uri="{FF2B5EF4-FFF2-40B4-BE49-F238E27FC236}">
                <a16:creationId xmlns:a16="http://schemas.microsoft.com/office/drawing/2014/main" id="{09BF237B-3089-36F2-8BDA-84E18E6DD6D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59538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61EF-14F1-68FD-E26E-9081113165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1CF268-08E2-0352-1050-62FC3B231A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D82146-5988-1C45-0D44-A915602E6CEE}"/>
              </a:ext>
            </a:extLst>
          </p:cNvPr>
          <p:cNvSpPr>
            <a:spLocks noGrp="1"/>
          </p:cNvSpPr>
          <p:nvPr>
            <p:ph type="dt" sz="half" idx="10"/>
          </p:nvPr>
        </p:nvSpPr>
        <p:spPr/>
        <p:txBody>
          <a:bodyPr/>
          <a:lstStyle/>
          <a:p>
            <a:fld id="{444A439C-D590-4F09-90D0-7F887D636468}" type="datetimeFigureOut">
              <a:rPr lang="en-US" smtClean="0"/>
              <a:t>3/7/2024</a:t>
            </a:fld>
            <a:endParaRPr lang="en-US"/>
          </a:p>
        </p:txBody>
      </p:sp>
      <p:sp>
        <p:nvSpPr>
          <p:cNvPr id="5" name="Footer Placeholder 4">
            <a:extLst>
              <a:ext uri="{FF2B5EF4-FFF2-40B4-BE49-F238E27FC236}">
                <a16:creationId xmlns:a16="http://schemas.microsoft.com/office/drawing/2014/main" id="{1B63684F-1656-87E7-86F5-8B7609600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429C6-9882-4967-E4EE-D82374B11B45}"/>
              </a:ext>
            </a:extLst>
          </p:cNvPr>
          <p:cNvSpPr>
            <a:spLocks noGrp="1"/>
          </p:cNvSpPr>
          <p:nvPr>
            <p:ph type="sldNum" sz="quarter" idx="12"/>
          </p:nvPr>
        </p:nvSpPr>
        <p:spPr/>
        <p:txBody>
          <a:bodyPr/>
          <a:lstStyle/>
          <a:p>
            <a:fld id="{C8A09340-E7D1-4356-A0BF-78ED745439F3}" type="slidenum">
              <a:rPr lang="en-US" smtClean="0"/>
              <a:t>‹#›</a:t>
            </a:fld>
            <a:endParaRPr lang="en-US"/>
          </a:p>
        </p:txBody>
      </p:sp>
    </p:spTree>
    <p:extLst>
      <p:ext uri="{BB962C8B-B14F-4D97-AF65-F5344CB8AC3E}">
        <p14:creationId xmlns:p14="http://schemas.microsoft.com/office/powerpoint/2010/main" val="4105047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F67E5-EB26-2F72-47D1-0825EA06A2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D1F456-7812-EE33-4C87-DD5552F086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5BC65-C2A2-D3BF-CAFA-569B4E852700}"/>
              </a:ext>
            </a:extLst>
          </p:cNvPr>
          <p:cNvSpPr>
            <a:spLocks noGrp="1"/>
          </p:cNvSpPr>
          <p:nvPr>
            <p:ph type="dt" sz="half" idx="10"/>
          </p:nvPr>
        </p:nvSpPr>
        <p:spPr/>
        <p:txBody>
          <a:bodyPr/>
          <a:lstStyle/>
          <a:p>
            <a:fld id="{444A439C-D590-4F09-90D0-7F887D636468}" type="datetimeFigureOut">
              <a:rPr lang="en-US" smtClean="0"/>
              <a:t>3/7/2024</a:t>
            </a:fld>
            <a:endParaRPr lang="en-US"/>
          </a:p>
        </p:txBody>
      </p:sp>
      <p:sp>
        <p:nvSpPr>
          <p:cNvPr id="5" name="Footer Placeholder 4">
            <a:extLst>
              <a:ext uri="{FF2B5EF4-FFF2-40B4-BE49-F238E27FC236}">
                <a16:creationId xmlns:a16="http://schemas.microsoft.com/office/drawing/2014/main" id="{2A8C6B91-BCBC-44D5-D6D5-D06DEBD79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C06C4-393E-CC32-18E8-6744BFECC2CE}"/>
              </a:ext>
            </a:extLst>
          </p:cNvPr>
          <p:cNvSpPr>
            <a:spLocks noGrp="1"/>
          </p:cNvSpPr>
          <p:nvPr>
            <p:ph type="sldNum" sz="quarter" idx="12"/>
          </p:nvPr>
        </p:nvSpPr>
        <p:spPr/>
        <p:txBody>
          <a:bodyPr/>
          <a:lstStyle/>
          <a:p>
            <a:fld id="{C8A09340-E7D1-4356-A0BF-78ED745439F3}" type="slidenum">
              <a:rPr lang="en-US" smtClean="0"/>
              <a:t>‹#›</a:t>
            </a:fld>
            <a:endParaRPr lang="en-US"/>
          </a:p>
        </p:txBody>
      </p:sp>
    </p:spTree>
    <p:extLst>
      <p:ext uri="{BB962C8B-B14F-4D97-AF65-F5344CB8AC3E}">
        <p14:creationId xmlns:p14="http://schemas.microsoft.com/office/powerpoint/2010/main" val="2081578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72550B-0A7A-0C46-E0BC-1606A61505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E0F8AB-BEBC-0B04-A4B1-B761545F5D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B6E0C-ADA3-A4E6-97ED-8543FEB0064C}"/>
              </a:ext>
            </a:extLst>
          </p:cNvPr>
          <p:cNvSpPr>
            <a:spLocks noGrp="1"/>
          </p:cNvSpPr>
          <p:nvPr>
            <p:ph type="dt" sz="half" idx="10"/>
          </p:nvPr>
        </p:nvSpPr>
        <p:spPr/>
        <p:txBody>
          <a:bodyPr/>
          <a:lstStyle/>
          <a:p>
            <a:fld id="{444A439C-D590-4F09-90D0-7F887D636468}" type="datetimeFigureOut">
              <a:rPr lang="en-US" smtClean="0"/>
              <a:t>3/7/2024</a:t>
            </a:fld>
            <a:endParaRPr lang="en-US"/>
          </a:p>
        </p:txBody>
      </p:sp>
      <p:sp>
        <p:nvSpPr>
          <p:cNvPr id="5" name="Footer Placeholder 4">
            <a:extLst>
              <a:ext uri="{FF2B5EF4-FFF2-40B4-BE49-F238E27FC236}">
                <a16:creationId xmlns:a16="http://schemas.microsoft.com/office/drawing/2014/main" id="{A020104D-BB91-DE08-FDD3-7856A0ED1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929EF-29CA-AF9D-EEC6-5D83137B13A7}"/>
              </a:ext>
            </a:extLst>
          </p:cNvPr>
          <p:cNvSpPr>
            <a:spLocks noGrp="1"/>
          </p:cNvSpPr>
          <p:nvPr>
            <p:ph type="sldNum" sz="quarter" idx="12"/>
          </p:nvPr>
        </p:nvSpPr>
        <p:spPr/>
        <p:txBody>
          <a:bodyPr/>
          <a:lstStyle/>
          <a:p>
            <a:fld id="{C8A09340-E7D1-4356-A0BF-78ED745439F3}" type="slidenum">
              <a:rPr lang="en-US" smtClean="0"/>
              <a:t>‹#›</a:t>
            </a:fld>
            <a:endParaRPr lang="en-US"/>
          </a:p>
        </p:txBody>
      </p:sp>
    </p:spTree>
    <p:extLst>
      <p:ext uri="{BB962C8B-B14F-4D97-AF65-F5344CB8AC3E}">
        <p14:creationId xmlns:p14="http://schemas.microsoft.com/office/powerpoint/2010/main" val="2633533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D73E93-45E1-4BAA-8D72-63895F25890B}"/>
              </a:ext>
            </a:extLst>
          </p:cNvPr>
          <p:cNvSpPr/>
          <p:nvPr userDrawn="1"/>
        </p:nvSpPr>
        <p:spPr>
          <a:xfrm>
            <a:off x="0" y="0"/>
            <a:ext cx="6105832" cy="6858000"/>
          </a:xfrm>
          <a:prstGeom prst="rect">
            <a:avLst/>
          </a:prstGeom>
          <a:solidFill>
            <a:srgbClr val="332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nvGrpSpPr>
          <p:cNvPr id="6" name="Group 5"/>
          <p:cNvGrpSpPr/>
          <p:nvPr userDrawn="1"/>
        </p:nvGrpSpPr>
        <p:grpSpPr>
          <a:xfrm>
            <a:off x="6610561" y="-748030"/>
            <a:ext cx="6171361" cy="8136463"/>
            <a:chOff x="6610561" y="-748030"/>
            <a:chExt cx="6171361" cy="8136463"/>
          </a:xfrm>
          <a:effectLst/>
        </p:grpSpPr>
        <p:sp>
          <p:nvSpPr>
            <p:cNvPr id="53" name="Freeform 52">
              <a:extLst>
                <a:ext uri="{FF2B5EF4-FFF2-40B4-BE49-F238E27FC236}">
                  <a16:creationId xmlns:a16="http://schemas.microsoft.com/office/drawing/2014/main" id="{5CD2F489-178E-4089-A87F-202383072C19}"/>
                </a:ext>
              </a:extLst>
            </p:cNvPr>
            <p:cNvSpPr/>
            <p:nvPr userDrawn="1"/>
          </p:nvSpPr>
          <p:spPr>
            <a:xfrm rot="20992921" flipH="1">
              <a:off x="6610561" y="-105391"/>
              <a:ext cx="1206532" cy="7159099"/>
            </a:xfrm>
            <a:custGeom>
              <a:avLst/>
              <a:gdLst>
                <a:gd name="connsiteX0" fmla="*/ 886310 w 1206532"/>
                <a:gd name="connsiteY0" fmla="*/ 0 h 7159099"/>
                <a:gd name="connsiteX1" fmla="*/ 325536 w 1206532"/>
                <a:gd name="connsiteY1" fmla="*/ 100071 h 7159099"/>
                <a:gd name="connsiteX2" fmla="*/ 0 w 1206532"/>
                <a:gd name="connsiteY2" fmla="*/ 7159099 h 7159099"/>
                <a:gd name="connsiteX3" fmla="*/ 1206532 w 1206532"/>
                <a:gd name="connsiteY3" fmla="*/ 6943792 h 7159099"/>
              </a:gdLst>
              <a:ahLst/>
              <a:cxnLst>
                <a:cxn ang="0">
                  <a:pos x="connsiteX0" y="connsiteY0"/>
                </a:cxn>
                <a:cxn ang="0">
                  <a:pos x="connsiteX1" y="connsiteY1"/>
                </a:cxn>
                <a:cxn ang="0">
                  <a:pos x="connsiteX2" y="connsiteY2"/>
                </a:cxn>
                <a:cxn ang="0">
                  <a:pos x="connsiteX3" y="connsiteY3"/>
                </a:cxn>
              </a:cxnLst>
              <a:rect l="l" t="t" r="r" b="b"/>
              <a:pathLst>
                <a:path w="1206532" h="7159099">
                  <a:moveTo>
                    <a:pt x="886310" y="0"/>
                  </a:moveTo>
                  <a:lnTo>
                    <a:pt x="325536" y="100071"/>
                  </a:lnTo>
                  <a:lnTo>
                    <a:pt x="0" y="7159099"/>
                  </a:lnTo>
                  <a:lnTo>
                    <a:pt x="1206532" y="6943792"/>
                  </a:lnTo>
                  <a:close/>
                </a:path>
              </a:pathLst>
            </a:custGeom>
            <a:solidFill>
              <a:srgbClr val="39B1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55" name="Freeform 54">
              <a:extLst>
                <a:ext uri="{FF2B5EF4-FFF2-40B4-BE49-F238E27FC236}">
                  <a16:creationId xmlns:a16="http://schemas.microsoft.com/office/drawing/2014/main" id="{5137AE02-F236-4194-B6C9-F0E6EF8BF8DF}"/>
                </a:ext>
              </a:extLst>
            </p:cNvPr>
            <p:cNvSpPr/>
            <p:nvPr userDrawn="1"/>
          </p:nvSpPr>
          <p:spPr>
            <a:xfrm rot="20427055" flipH="1">
              <a:off x="8121833" y="-318122"/>
              <a:ext cx="1223095" cy="7634869"/>
            </a:xfrm>
            <a:custGeom>
              <a:avLst/>
              <a:gdLst>
                <a:gd name="connsiteX0" fmla="*/ 904623 w 1223095"/>
                <a:gd name="connsiteY0" fmla="*/ 0 h 7634869"/>
                <a:gd name="connsiteX1" fmla="*/ 329247 w 1223095"/>
                <a:gd name="connsiteY1" fmla="*/ 204306 h 7634869"/>
                <a:gd name="connsiteX2" fmla="*/ 0 w 1223095"/>
                <a:gd name="connsiteY2" fmla="*/ 7634869 h 7634869"/>
                <a:gd name="connsiteX3" fmla="*/ 1223095 w 1223095"/>
                <a:gd name="connsiteY3" fmla="*/ 7187350 h 7634869"/>
              </a:gdLst>
              <a:ahLst/>
              <a:cxnLst>
                <a:cxn ang="0">
                  <a:pos x="connsiteX0" y="connsiteY0"/>
                </a:cxn>
                <a:cxn ang="0">
                  <a:pos x="connsiteX1" y="connsiteY1"/>
                </a:cxn>
                <a:cxn ang="0">
                  <a:pos x="connsiteX2" y="connsiteY2"/>
                </a:cxn>
                <a:cxn ang="0">
                  <a:pos x="connsiteX3" y="connsiteY3"/>
                </a:cxn>
              </a:cxnLst>
              <a:rect l="l" t="t" r="r" b="b"/>
              <a:pathLst>
                <a:path w="1223095" h="7634869">
                  <a:moveTo>
                    <a:pt x="904623" y="0"/>
                  </a:moveTo>
                  <a:lnTo>
                    <a:pt x="329247" y="204306"/>
                  </a:lnTo>
                  <a:lnTo>
                    <a:pt x="0" y="7634869"/>
                  </a:lnTo>
                  <a:lnTo>
                    <a:pt x="1223095" y="7187350"/>
                  </a:lnTo>
                  <a:close/>
                </a:path>
              </a:pathLst>
            </a:cu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57" name="Freeform 56">
              <a:extLst>
                <a:ext uri="{FF2B5EF4-FFF2-40B4-BE49-F238E27FC236}">
                  <a16:creationId xmlns:a16="http://schemas.microsoft.com/office/drawing/2014/main" id="{B9ABC6C5-2BC1-4D40-92AB-3E011F468E54}"/>
                </a:ext>
              </a:extLst>
            </p:cNvPr>
            <p:cNvSpPr/>
            <p:nvPr userDrawn="1"/>
          </p:nvSpPr>
          <p:spPr>
            <a:xfrm rot="19891176" flipH="1">
              <a:off x="9688724" y="-609898"/>
              <a:ext cx="1163458" cy="7998331"/>
            </a:xfrm>
            <a:custGeom>
              <a:avLst/>
              <a:gdLst>
                <a:gd name="connsiteX0" fmla="*/ 845793 w 1163458"/>
                <a:gd name="connsiteY0" fmla="*/ 0 h 7998331"/>
                <a:gd name="connsiteX1" fmla="*/ 276075 w 1163458"/>
                <a:gd name="connsiteY1" fmla="*/ 309080 h 7998331"/>
                <a:gd name="connsiteX2" fmla="*/ 0 w 1163458"/>
                <a:gd name="connsiteY2" fmla="*/ 6973726 h 7998331"/>
                <a:gd name="connsiteX3" fmla="*/ 555863 w 1163458"/>
                <a:gd name="connsiteY3" fmla="*/ 7998331 h 7998331"/>
                <a:gd name="connsiteX4" fmla="*/ 1163458 w 1163458"/>
                <a:gd name="connsiteY4" fmla="*/ 7668701 h 7998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458" h="7998331">
                  <a:moveTo>
                    <a:pt x="845793" y="0"/>
                  </a:moveTo>
                  <a:lnTo>
                    <a:pt x="276075" y="309080"/>
                  </a:lnTo>
                  <a:lnTo>
                    <a:pt x="0" y="6973726"/>
                  </a:lnTo>
                  <a:lnTo>
                    <a:pt x="555863" y="7998331"/>
                  </a:lnTo>
                  <a:lnTo>
                    <a:pt x="1163458" y="7668701"/>
                  </a:lnTo>
                  <a:close/>
                </a:path>
              </a:pathLst>
            </a:custGeom>
            <a:solidFill>
              <a:srgbClr val="39B1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59" name="Freeform 58">
              <a:extLst>
                <a:ext uri="{FF2B5EF4-FFF2-40B4-BE49-F238E27FC236}">
                  <a16:creationId xmlns:a16="http://schemas.microsoft.com/office/drawing/2014/main" id="{4625A0F9-70D7-4312-A1EE-11AA852CAEE8}"/>
                </a:ext>
              </a:extLst>
            </p:cNvPr>
            <p:cNvSpPr/>
            <p:nvPr userDrawn="1"/>
          </p:nvSpPr>
          <p:spPr>
            <a:xfrm rot="19261016" flipH="1">
              <a:off x="10493878" y="-748030"/>
              <a:ext cx="1021544" cy="5063224"/>
            </a:xfrm>
            <a:custGeom>
              <a:avLst/>
              <a:gdLst>
                <a:gd name="connsiteX0" fmla="*/ 803768 w 1021544"/>
                <a:gd name="connsiteY0" fmla="*/ 0 h 5063224"/>
                <a:gd name="connsiteX1" fmla="*/ 140393 w 1021544"/>
                <a:gd name="connsiteY1" fmla="*/ 536866 h 5063224"/>
                <a:gd name="connsiteX2" fmla="*/ 0 w 1021544"/>
                <a:gd name="connsiteY2" fmla="*/ 3800960 h 5063224"/>
                <a:gd name="connsiteX3" fmla="*/ 1021544 w 1021544"/>
                <a:gd name="connsiteY3" fmla="*/ 5063224 h 5063224"/>
              </a:gdLst>
              <a:ahLst/>
              <a:cxnLst>
                <a:cxn ang="0">
                  <a:pos x="connsiteX0" y="connsiteY0"/>
                </a:cxn>
                <a:cxn ang="0">
                  <a:pos x="connsiteX1" y="connsiteY1"/>
                </a:cxn>
                <a:cxn ang="0">
                  <a:pos x="connsiteX2" y="connsiteY2"/>
                </a:cxn>
                <a:cxn ang="0">
                  <a:pos x="connsiteX3" y="connsiteY3"/>
                </a:cxn>
              </a:cxnLst>
              <a:rect l="l" t="t" r="r" b="b"/>
              <a:pathLst>
                <a:path w="1021544" h="5063224">
                  <a:moveTo>
                    <a:pt x="803768" y="0"/>
                  </a:moveTo>
                  <a:lnTo>
                    <a:pt x="140393" y="536866"/>
                  </a:lnTo>
                  <a:lnTo>
                    <a:pt x="0" y="3800960"/>
                  </a:lnTo>
                  <a:lnTo>
                    <a:pt x="1021544" y="5063224"/>
                  </a:lnTo>
                  <a:close/>
                </a:path>
              </a:pathLst>
            </a:cu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61" name="Freeform 60">
              <a:extLst>
                <a:ext uri="{FF2B5EF4-FFF2-40B4-BE49-F238E27FC236}">
                  <a16:creationId xmlns:a16="http://schemas.microsoft.com/office/drawing/2014/main" id="{937F567C-D95B-4F0B-8923-633AB5C9E73B}"/>
                </a:ext>
              </a:extLst>
            </p:cNvPr>
            <p:cNvSpPr/>
            <p:nvPr userDrawn="1"/>
          </p:nvSpPr>
          <p:spPr>
            <a:xfrm rot="18703062" flipH="1">
              <a:off x="11247622" y="-632522"/>
              <a:ext cx="935434" cy="2133167"/>
            </a:xfrm>
            <a:custGeom>
              <a:avLst/>
              <a:gdLst>
                <a:gd name="connsiteX0" fmla="*/ 837086 w 935434"/>
                <a:gd name="connsiteY0" fmla="*/ 0 h 2133167"/>
                <a:gd name="connsiteX1" fmla="*/ 17516 w 935434"/>
                <a:gd name="connsiteY1" fmla="*/ 919293 h 2133167"/>
                <a:gd name="connsiteX2" fmla="*/ 0 w 935434"/>
                <a:gd name="connsiteY2" fmla="*/ 1299208 h 2133167"/>
                <a:gd name="connsiteX3" fmla="*/ 935434 w 935434"/>
                <a:gd name="connsiteY3" fmla="*/ 2133167 h 2133167"/>
              </a:gdLst>
              <a:ahLst/>
              <a:cxnLst>
                <a:cxn ang="0">
                  <a:pos x="connsiteX0" y="connsiteY0"/>
                </a:cxn>
                <a:cxn ang="0">
                  <a:pos x="connsiteX1" y="connsiteY1"/>
                </a:cxn>
                <a:cxn ang="0">
                  <a:pos x="connsiteX2" y="connsiteY2"/>
                </a:cxn>
                <a:cxn ang="0">
                  <a:pos x="connsiteX3" y="connsiteY3"/>
                </a:cxn>
              </a:cxnLst>
              <a:rect l="l" t="t" r="r" b="b"/>
              <a:pathLst>
                <a:path w="935434" h="2133167">
                  <a:moveTo>
                    <a:pt x="837086" y="0"/>
                  </a:moveTo>
                  <a:lnTo>
                    <a:pt x="17516" y="919293"/>
                  </a:lnTo>
                  <a:lnTo>
                    <a:pt x="0" y="1299208"/>
                  </a:lnTo>
                  <a:lnTo>
                    <a:pt x="935434" y="2133167"/>
                  </a:lnTo>
                  <a:close/>
                </a:path>
              </a:pathLst>
            </a:custGeom>
            <a:solidFill>
              <a:srgbClr val="39B1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grpSp>
      <p:sp>
        <p:nvSpPr>
          <p:cNvPr id="5" name="Rectangle 4"/>
          <p:cNvSpPr/>
          <p:nvPr userDrawn="1"/>
        </p:nvSpPr>
        <p:spPr>
          <a:xfrm>
            <a:off x="0" y="0"/>
            <a:ext cx="6096000" cy="6858000"/>
          </a:xfrm>
          <a:prstGeom prst="rect">
            <a:avLst/>
          </a:prstGeom>
          <a:pattFill prst="pct5">
            <a:fgClr>
              <a:schemeClr val="bg1"/>
            </a:fgClr>
            <a:bgClr>
              <a:srgbClr val="443E3A"/>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hape 9">
            <a:extLst>
              <a:ext uri="{FF2B5EF4-FFF2-40B4-BE49-F238E27FC236}">
                <a16:creationId xmlns:a16="http://schemas.microsoft.com/office/drawing/2014/main" id="{9AE1E74B-28DA-4575-9FCD-5EA3699C4169}"/>
              </a:ext>
            </a:extLst>
          </p:cNvPr>
          <p:cNvSpPr txBox="1">
            <a:spLocks noGrp="1"/>
          </p:cNvSpPr>
          <p:nvPr userDrawn="1">
            <p:ph type="ctrTitle"/>
          </p:nvPr>
        </p:nvSpPr>
        <p:spPr>
          <a:xfrm>
            <a:off x="3388965" y="2823288"/>
            <a:ext cx="5185236" cy="907867"/>
          </a:xfrm>
          <a:prstGeom prst="rect">
            <a:avLst/>
          </a:prstGeom>
        </p:spPr>
        <p:txBody>
          <a:bodyPr lIns="91425" tIns="91425" rIns="91425" bIns="91425" anchor="ctr" anchorCtr="0">
            <a:normAutofit/>
            <a:scene3d>
              <a:camera prst="orthographicFront">
                <a:rot lat="0" lon="1500000" rev="0"/>
              </a:camera>
              <a:lightRig rig="threePt" dir="t"/>
            </a:scene3d>
          </a:bodyPr>
          <a:lstStyle>
            <a:lvl1pPr lvl="0" algn="ctr">
              <a:spcBef>
                <a:spcPts val="0"/>
              </a:spcBef>
              <a:buSzPct val="100000"/>
              <a:defRPr sz="4800">
                <a:solidFill>
                  <a:schemeClr val="tx1"/>
                </a:solidFill>
                <a:effectLst>
                  <a:outerShdw blurRad="50800" dist="38100" dir="18900000" algn="bl" rotWithShape="0">
                    <a:prstClr val="black">
                      <a:alpha val="40000"/>
                    </a:prstClr>
                  </a:outerShdw>
                </a:effectLst>
              </a:defRPr>
            </a:lvl1pPr>
            <a:lvl2pPr lvl="1" algn="ctr">
              <a:spcBef>
                <a:spcPts val="0"/>
              </a:spcBef>
              <a:buSzPct val="100000"/>
              <a:defRPr sz="6400"/>
            </a:lvl2pPr>
            <a:lvl3pPr lvl="2" algn="ctr">
              <a:spcBef>
                <a:spcPts val="0"/>
              </a:spcBef>
              <a:buSzPct val="100000"/>
              <a:defRPr sz="6400"/>
            </a:lvl3pPr>
            <a:lvl4pPr lvl="3" algn="ctr">
              <a:spcBef>
                <a:spcPts val="0"/>
              </a:spcBef>
              <a:buSzPct val="100000"/>
              <a:defRPr sz="6400"/>
            </a:lvl4pPr>
            <a:lvl5pPr lvl="4" algn="ctr">
              <a:spcBef>
                <a:spcPts val="0"/>
              </a:spcBef>
              <a:buSzPct val="100000"/>
              <a:defRPr sz="6400"/>
            </a:lvl5pPr>
            <a:lvl6pPr lvl="5" algn="ctr">
              <a:spcBef>
                <a:spcPts val="0"/>
              </a:spcBef>
              <a:buSzPct val="100000"/>
              <a:defRPr sz="6400"/>
            </a:lvl6pPr>
            <a:lvl7pPr lvl="6" algn="ctr">
              <a:spcBef>
                <a:spcPts val="0"/>
              </a:spcBef>
              <a:buSzPct val="100000"/>
              <a:defRPr sz="6400"/>
            </a:lvl7pPr>
            <a:lvl8pPr lvl="7" algn="ctr">
              <a:spcBef>
                <a:spcPts val="0"/>
              </a:spcBef>
              <a:buSzPct val="100000"/>
              <a:defRPr sz="6400"/>
            </a:lvl8pPr>
            <a:lvl9pPr lvl="8" algn="ctr">
              <a:spcBef>
                <a:spcPts val="0"/>
              </a:spcBef>
              <a:buSzPct val="100000"/>
              <a:defRPr sz="6400"/>
            </a:lvl9pPr>
          </a:lstStyle>
          <a:p>
            <a:endParaRPr dirty="0"/>
          </a:p>
        </p:txBody>
      </p:sp>
    </p:spTree>
    <p:extLst>
      <p:ext uri="{BB962C8B-B14F-4D97-AF65-F5344CB8AC3E}">
        <p14:creationId xmlns:p14="http://schemas.microsoft.com/office/powerpoint/2010/main" val="3746022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big">
    <p:spTree>
      <p:nvGrpSpPr>
        <p:cNvPr id="1" name="Shape 135"/>
        <p:cNvGrpSpPr/>
        <p:nvPr/>
      </p:nvGrpSpPr>
      <p:grpSpPr>
        <a:xfrm>
          <a:off x="0" y="0"/>
          <a:ext cx="0" cy="0"/>
          <a:chOff x="0" y="0"/>
          <a:chExt cx="0" cy="0"/>
        </a:xfrm>
      </p:grpSpPr>
      <p:grpSp>
        <p:nvGrpSpPr>
          <p:cNvPr id="2" name="Group 1">
            <a:extLst>
              <a:ext uri="{FF2B5EF4-FFF2-40B4-BE49-F238E27FC236}">
                <a16:creationId xmlns:a16="http://schemas.microsoft.com/office/drawing/2014/main" id="{013238D2-D1B2-4B4A-81F8-B74E71F0CA23}"/>
              </a:ext>
            </a:extLst>
          </p:cNvPr>
          <p:cNvGrpSpPr/>
          <p:nvPr userDrawn="1"/>
        </p:nvGrpSpPr>
        <p:grpSpPr>
          <a:xfrm>
            <a:off x="1273" y="1"/>
            <a:ext cx="12189454" cy="6857999"/>
            <a:chOff x="1273" y="0"/>
            <a:chExt cx="12189454" cy="6857999"/>
          </a:xfrm>
          <a:solidFill>
            <a:schemeClr val="accent2">
              <a:lumMod val="50000"/>
            </a:schemeClr>
          </a:solidFill>
        </p:grpSpPr>
        <p:sp>
          <p:nvSpPr>
            <p:cNvPr id="3" name="Rectangle 2">
              <a:extLst>
                <a:ext uri="{FF2B5EF4-FFF2-40B4-BE49-F238E27FC236}">
                  <a16:creationId xmlns:a16="http://schemas.microsoft.com/office/drawing/2014/main" id="{E007E986-7D4B-40C9-8AE6-8F91D82D6489}"/>
                </a:ext>
              </a:extLst>
            </p:cNvPr>
            <p:cNvSpPr/>
            <p:nvPr userDrawn="1"/>
          </p:nvSpPr>
          <p:spPr>
            <a:xfrm>
              <a:off x="5281613"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 name="Rectangle 3">
              <a:extLst>
                <a:ext uri="{FF2B5EF4-FFF2-40B4-BE49-F238E27FC236}">
                  <a16:creationId xmlns:a16="http://schemas.microsoft.com/office/drawing/2014/main" id="{A5D5D74D-DA35-49C3-92AC-7E56892EBE4E}"/>
                </a:ext>
              </a:extLst>
            </p:cNvPr>
            <p:cNvSpPr/>
            <p:nvPr userDrawn="1"/>
          </p:nvSpPr>
          <p:spPr>
            <a:xfrm>
              <a:off x="4225545"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 name="Rectangle 4">
              <a:extLst>
                <a:ext uri="{FF2B5EF4-FFF2-40B4-BE49-F238E27FC236}">
                  <a16:creationId xmlns:a16="http://schemas.microsoft.com/office/drawing/2014/main" id="{EBBCAB91-FDC9-46E1-B0C9-D7EBA89C38B7}"/>
                </a:ext>
              </a:extLst>
            </p:cNvPr>
            <p:cNvSpPr/>
            <p:nvPr userDrawn="1"/>
          </p:nvSpPr>
          <p:spPr>
            <a:xfrm>
              <a:off x="3169477"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 name="Rectangle 5">
              <a:extLst>
                <a:ext uri="{FF2B5EF4-FFF2-40B4-BE49-F238E27FC236}">
                  <a16:creationId xmlns:a16="http://schemas.microsoft.com/office/drawing/2014/main" id="{FB13690E-B4B5-4946-B4D8-341C67EB2BEA}"/>
                </a:ext>
              </a:extLst>
            </p:cNvPr>
            <p:cNvSpPr/>
            <p:nvPr userDrawn="1"/>
          </p:nvSpPr>
          <p:spPr>
            <a:xfrm>
              <a:off x="2113409"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Rectangle 6">
              <a:extLst>
                <a:ext uri="{FF2B5EF4-FFF2-40B4-BE49-F238E27FC236}">
                  <a16:creationId xmlns:a16="http://schemas.microsoft.com/office/drawing/2014/main" id="{96AC52B9-D6E9-4196-A4AA-E08A8BBD0EEA}"/>
                </a:ext>
              </a:extLst>
            </p:cNvPr>
            <p:cNvSpPr/>
            <p:nvPr userDrawn="1"/>
          </p:nvSpPr>
          <p:spPr>
            <a:xfrm>
              <a:off x="1057341"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Rectangle 7">
              <a:extLst>
                <a:ext uri="{FF2B5EF4-FFF2-40B4-BE49-F238E27FC236}">
                  <a16:creationId xmlns:a16="http://schemas.microsoft.com/office/drawing/2014/main" id="{9222166A-28F3-41A9-ADE4-9FF68A15D7D7}"/>
                </a:ext>
              </a:extLst>
            </p:cNvPr>
            <p:cNvSpPr/>
            <p:nvPr userDrawn="1"/>
          </p:nvSpPr>
          <p:spPr>
            <a:xfrm>
              <a:off x="1273"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Rectangle 8">
              <a:extLst>
                <a:ext uri="{FF2B5EF4-FFF2-40B4-BE49-F238E27FC236}">
                  <a16:creationId xmlns:a16="http://schemas.microsoft.com/office/drawing/2014/main" id="{26F4827A-86A6-4A52-81D2-1A360B3216FA}"/>
                </a:ext>
              </a:extLst>
            </p:cNvPr>
            <p:cNvSpPr/>
            <p:nvPr userDrawn="1"/>
          </p:nvSpPr>
          <p:spPr>
            <a:xfrm>
              <a:off x="11618026"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 name="Rectangle 9">
              <a:extLst>
                <a:ext uri="{FF2B5EF4-FFF2-40B4-BE49-F238E27FC236}">
                  <a16:creationId xmlns:a16="http://schemas.microsoft.com/office/drawing/2014/main" id="{BE10CFE5-14E3-4962-84C3-5A8E69EFC04A}"/>
                </a:ext>
              </a:extLst>
            </p:cNvPr>
            <p:cNvSpPr/>
            <p:nvPr userDrawn="1"/>
          </p:nvSpPr>
          <p:spPr>
            <a:xfrm>
              <a:off x="10561953"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Rectangle 10">
              <a:extLst>
                <a:ext uri="{FF2B5EF4-FFF2-40B4-BE49-F238E27FC236}">
                  <a16:creationId xmlns:a16="http://schemas.microsoft.com/office/drawing/2014/main" id="{2E766852-2D77-498E-81DD-6880ADDDADFA}"/>
                </a:ext>
              </a:extLst>
            </p:cNvPr>
            <p:cNvSpPr/>
            <p:nvPr userDrawn="1"/>
          </p:nvSpPr>
          <p:spPr>
            <a:xfrm>
              <a:off x="9505885"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2" name="Rectangle 11">
              <a:extLst>
                <a:ext uri="{FF2B5EF4-FFF2-40B4-BE49-F238E27FC236}">
                  <a16:creationId xmlns:a16="http://schemas.microsoft.com/office/drawing/2014/main" id="{D7F04DC0-98F9-479D-AAC5-1401A9A4876C}"/>
                </a:ext>
              </a:extLst>
            </p:cNvPr>
            <p:cNvSpPr/>
            <p:nvPr userDrawn="1"/>
          </p:nvSpPr>
          <p:spPr>
            <a:xfrm>
              <a:off x="8449817"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26441752-F6CB-47BB-A505-97E505752D8F}"/>
                </a:ext>
              </a:extLst>
            </p:cNvPr>
            <p:cNvSpPr/>
            <p:nvPr userDrawn="1"/>
          </p:nvSpPr>
          <p:spPr>
            <a:xfrm>
              <a:off x="7393749"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4" name="Rectangle 13">
              <a:extLst>
                <a:ext uri="{FF2B5EF4-FFF2-40B4-BE49-F238E27FC236}">
                  <a16:creationId xmlns:a16="http://schemas.microsoft.com/office/drawing/2014/main" id="{10EA2B24-BFC3-4F66-B16F-A063040B0194}"/>
                </a:ext>
              </a:extLst>
            </p:cNvPr>
            <p:cNvSpPr/>
            <p:nvPr userDrawn="1"/>
          </p:nvSpPr>
          <p:spPr>
            <a:xfrm>
              <a:off x="6337681"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42" name="Frame 41"/>
          <p:cNvSpPr/>
          <p:nvPr userDrawn="1"/>
        </p:nvSpPr>
        <p:spPr>
          <a:xfrm>
            <a:off x="366252" y="272845"/>
            <a:ext cx="11459497" cy="6312310"/>
          </a:xfrm>
          <a:prstGeom prst="frame">
            <a:avLst>
              <a:gd name="adj1" fmla="val 50000"/>
            </a:avLst>
          </a:prstGeom>
          <a:solidFill>
            <a:schemeClr val="bg1">
              <a:alpha val="94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417439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2_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997234" y="300033"/>
            <a:ext cx="8187199" cy="11432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997234" y="1737115"/>
            <a:ext cx="8187199" cy="4814400"/>
          </a:xfrm>
          <a:prstGeom prst="rect">
            <a:avLst/>
          </a:prstGeom>
        </p:spPr>
        <p:txBody>
          <a:bodyPr lIns="91425" tIns="91425" rIns="91425" bIns="91425" anchor="t" anchorCtr="0"/>
          <a:lstStyle>
            <a:lvl1pPr lvl="0">
              <a:spcBef>
                <a:spcPts val="0"/>
              </a:spcBef>
              <a:buSzPct val="100000"/>
              <a:defRPr sz="33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9923870" y="-121537"/>
            <a:ext cx="2395052"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grpSp>
      <p:cxnSp>
        <p:nvCxnSpPr>
          <p:cNvPr id="321" name="Shape 321"/>
          <p:cNvCxnSpPr/>
          <p:nvPr/>
        </p:nvCxnSpPr>
        <p:spPr>
          <a:xfrm>
            <a:off x="1133967" y="1375233"/>
            <a:ext cx="80503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46304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B79B-F151-C440-2A91-DA2A82F521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73792F-802A-56C5-A80A-F58457A158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E4A9B7-6065-36BB-69DD-BE9B18C93BB0}"/>
              </a:ext>
            </a:extLst>
          </p:cNvPr>
          <p:cNvSpPr>
            <a:spLocks noGrp="1"/>
          </p:cNvSpPr>
          <p:nvPr>
            <p:ph type="dt" sz="half" idx="10"/>
          </p:nvPr>
        </p:nvSpPr>
        <p:spPr/>
        <p:txBody>
          <a:bodyPr/>
          <a:lstStyle/>
          <a:p>
            <a:fld id="{444A439C-D590-4F09-90D0-7F887D636468}" type="datetimeFigureOut">
              <a:rPr lang="en-US" smtClean="0"/>
              <a:t>3/7/2024</a:t>
            </a:fld>
            <a:endParaRPr lang="en-US"/>
          </a:p>
        </p:txBody>
      </p:sp>
      <p:sp>
        <p:nvSpPr>
          <p:cNvPr id="5" name="Footer Placeholder 4">
            <a:extLst>
              <a:ext uri="{FF2B5EF4-FFF2-40B4-BE49-F238E27FC236}">
                <a16:creationId xmlns:a16="http://schemas.microsoft.com/office/drawing/2014/main" id="{8E23799B-3B08-DC1E-D23A-59F42ADB3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D4407-D9C8-E2E6-E49A-D4C929685C3A}"/>
              </a:ext>
            </a:extLst>
          </p:cNvPr>
          <p:cNvSpPr>
            <a:spLocks noGrp="1"/>
          </p:cNvSpPr>
          <p:nvPr>
            <p:ph type="sldNum" sz="quarter" idx="12"/>
          </p:nvPr>
        </p:nvSpPr>
        <p:spPr/>
        <p:txBody>
          <a:bodyPr/>
          <a:lstStyle/>
          <a:p>
            <a:fld id="{C8A09340-E7D1-4356-A0BF-78ED745439F3}" type="slidenum">
              <a:rPr lang="en-US" smtClean="0"/>
              <a:t>‹#›</a:t>
            </a:fld>
            <a:endParaRPr lang="en-US"/>
          </a:p>
        </p:txBody>
      </p:sp>
    </p:spTree>
    <p:extLst>
      <p:ext uri="{BB962C8B-B14F-4D97-AF65-F5344CB8AC3E}">
        <p14:creationId xmlns:p14="http://schemas.microsoft.com/office/powerpoint/2010/main" val="136874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24559-59F4-918B-7F19-1D7C0987E9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936D2F-2DD2-9A17-B31E-55C7FAA2DE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50A956-62BB-37F3-B0E8-038F4D1EDCA5}"/>
              </a:ext>
            </a:extLst>
          </p:cNvPr>
          <p:cNvSpPr>
            <a:spLocks noGrp="1"/>
          </p:cNvSpPr>
          <p:nvPr>
            <p:ph type="dt" sz="half" idx="10"/>
          </p:nvPr>
        </p:nvSpPr>
        <p:spPr/>
        <p:txBody>
          <a:bodyPr/>
          <a:lstStyle/>
          <a:p>
            <a:fld id="{444A439C-D590-4F09-90D0-7F887D636468}" type="datetimeFigureOut">
              <a:rPr lang="en-US" smtClean="0"/>
              <a:t>3/7/2024</a:t>
            </a:fld>
            <a:endParaRPr lang="en-US"/>
          </a:p>
        </p:txBody>
      </p:sp>
      <p:sp>
        <p:nvSpPr>
          <p:cNvPr id="5" name="Footer Placeholder 4">
            <a:extLst>
              <a:ext uri="{FF2B5EF4-FFF2-40B4-BE49-F238E27FC236}">
                <a16:creationId xmlns:a16="http://schemas.microsoft.com/office/drawing/2014/main" id="{DF9F38CB-A30A-D345-B340-B0A6CFAB4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A0516B-F8F1-B10F-53D1-5EF5A58DFF52}"/>
              </a:ext>
            </a:extLst>
          </p:cNvPr>
          <p:cNvSpPr>
            <a:spLocks noGrp="1"/>
          </p:cNvSpPr>
          <p:nvPr>
            <p:ph type="sldNum" sz="quarter" idx="12"/>
          </p:nvPr>
        </p:nvSpPr>
        <p:spPr/>
        <p:txBody>
          <a:bodyPr/>
          <a:lstStyle/>
          <a:p>
            <a:fld id="{C8A09340-E7D1-4356-A0BF-78ED745439F3}" type="slidenum">
              <a:rPr lang="en-US" smtClean="0"/>
              <a:t>‹#›</a:t>
            </a:fld>
            <a:endParaRPr lang="en-US"/>
          </a:p>
        </p:txBody>
      </p:sp>
    </p:spTree>
    <p:extLst>
      <p:ext uri="{BB962C8B-B14F-4D97-AF65-F5344CB8AC3E}">
        <p14:creationId xmlns:p14="http://schemas.microsoft.com/office/powerpoint/2010/main" val="244715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6418-BD1D-EB75-52C5-CF61039A0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202A77-50D5-B10E-4154-B54D73695A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6866B6-368F-6378-F179-247A2759D6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3AB35E-94A9-6FA5-2C3D-D278CEACDCCB}"/>
              </a:ext>
            </a:extLst>
          </p:cNvPr>
          <p:cNvSpPr>
            <a:spLocks noGrp="1"/>
          </p:cNvSpPr>
          <p:nvPr>
            <p:ph type="dt" sz="half" idx="10"/>
          </p:nvPr>
        </p:nvSpPr>
        <p:spPr/>
        <p:txBody>
          <a:bodyPr/>
          <a:lstStyle/>
          <a:p>
            <a:fld id="{444A439C-D590-4F09-90D0-7F887D636468}" type="datetimeFigureOut">
              <a:rPr lang="en-US" smtClean="0"/>
              <a:t>3/7/2024</a:t>
            </a:fld>
            <a:endParaRPr lang="en-US"/>
          </a:p>
        </p:txBody>
      </p:sp>
      <p:sp>
        <p:nvSpPr>
          <p:cNvPr id="6" name="Footer Placeholder 5">
            <a:extLst>
              <a:ext uri="{FF2B5EF4-FFF2-40B4-BE49-F238E27FC236}">
                <a16:creationId xmlns:a16="http://schemas.microsoft.com/office/drawing/2014/main" id="{4E25E78B-072F-BFBC-7B7B-EB76D5ADEC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3B219-5672-D7BA-5AC3-0A5CE0AE9559}"/>
              </a:ext>
            </a:extLst>
          </p:cNvPr>
          <p:cNvSpPr>
            <a:spLocks noGrp="1"/>
          </p:cNvSpPr>
          <p:nvPr>
            <p:ph type="sldNum" sz="quarter" idx="12"/>
          </p:nvPr>
        </p:nvSpPr>
        <p:spPr/>
        <p:txBody>
          <a:bodyPr/>
          <a:lstStyle/>
          <a:p>
            <a:fld id="{C8A09340-E7D1-4356-A0BF-78ED745439F3}" type="slidenum">
              <a:rPr lang="en-US" smtClean="0"/>
              <a:t>‹#›</a:t>
            </a:fld>
            <a:endParaRPr lang="en-US"/>
          </a:p>
        </p:txBody>
      </p:sp>
    </p:spTree>
    <p:extLst>
      <p:ext uri="{BB962C8B-B14F-4D97-AF65-F5344CB8AC3E}">
        <p14:creationId xmlns:p14="http://schemas.microsoft.com/office/powerpoint/2010/main" val="396924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5A3B2-2B1F-456C-4098-1C50908473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C62553-BE7C-2050-6967-4BA54F5EB4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6298E9-E080-A5A2-877D-ECADFD1D97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4DCA4F-37FA-7917-88F9-8C1DE66A52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A4AE93-D52D-1B1F-FE72-6780471A6E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0DD86B-D284-3D83-2F37-87AEF9890E29}"/>
              </a:ext>
            </a:extLst>
          </p:cNvPr>
          <p:cNvSpPr>
            <a:spLocks noGrp="1"/>
          </p:cNvSpPr>
          <p:nvPr>
            <p:ph type="dt" sz="half" idx="10"/>
          </p:nvPr>
        </p:nvSpPr>
        <p:spPr/>
        <p:txBody>
          <a:bodyPr/>
          <a:lstStyle/>
          <a:p>
            <a:fld id="{444A439C-D590-4F09-90D0-7F887D636468}" type="datetimeFigureOut">
              <a:rPr lang="en-US" smtClean="0"/>
              <a:t>3/7/2024</a:t>
            </a:fld>
            <a:endParaRPr lang="en-US"/>
          </a:p>
        </p:txBody>
      </p:sp>
      <p:sp>
        <p:nvSpPr>
          <p:cNvPr id="8" name="Footer Placeholder 7">
            <a:extLst>
              <a:ext uri="{FF2B5EF4-FFF2-40B4-BE49-F238E27FC236}">
                <a16:creationId xmlns:a16="http://schemas.microsoft.com/office/drawing/2014/main" id="{0106A9D1-CD02-2F76-F637-65C4BFFC25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B9F04D-BE4C-A784-E4C3-F1B2965ECCB9}"/>
              </a:ext>
            </a:extLst>
          </p:cNvPr>
          <p:cNvSpPr>
            <a:spLocks noGrp="1"/>
          </p:cNvSpPr>
          <p:nvPr>
            <p:ph type="sldNum" sz="quarter" idx="12"/>
          </p:nvPr>
        </p:nvSpPr>
        <p:spPr/>
        <p:txBody>
          <a:bodyPr/>
          <a:lstStyle/>
          <a:p>
            <a:fld id="{C8A09340-E7D1-4356-A0BF-78ED745439F3}" type="slidenum">
              <a:rPr lang="en-US" smtClean="0"/>
              <a:t>‹#›</a:t>
            </a:fld>
            <a:endParaRPr lang="en-US"/>
          </a:p>
        </p:txBody>
      </p:sp>
    </p:spTree>
    <p:extLst>
      <p:ext uri="{BB962C8B-B14F-4D97-AF65-F5344CB8AC3E}">
        <p14:creationId xmlns:p14="http://schemas.microsoft.com/office/powerpoint/2010/main" val="1530013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BCF5E-8DFD-AB85-AD89-394B819172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CC9590-C613-FF88-F407-DE77CD34F8C9}"/>
              </a:ext>
            </a:extLst>
          </p:cNvPr>
          <p:cNvSpPr>
            <a:spLocks noGrp="1"/>
          </p:cNvSpPr>
          <p:nvPr>
            <p:ph type="dt" sz="half" idx="10"/>
          </p:nvPr>
        </p:nvSpPr>
        <p:spPr/>
        <p:txBody>
          <a:bodyPr/>
          <a:lstStyle/>
          <a:p>
            <a:fld id="{444A439C-D590-4F09-90D0-7F887D636468}" type="datetimeFigureOut">
              <a:rPr lang="en-US" smtClean="0"/>
              <a:t>3/7/2024</a:t>
            </a:fld>
            <a:endParaRPr lang="en-US"/>
          </a:p>
        </p:txBody>
      </p:sp>
      <p:sp>
        <p:nvSpPr>
          <p:cNvPr id="4" name="Footer Placeholder 3">
            <a:extLst>
              <a:ext uri="{FF2B5EF4-FFF2-40B4-BE49-F238E27FC236}">
                <a16:creationId xmlns:a16="http://schemas.microsoft.com/office/drawing/2014/main" id="{FC53E273-0E2F-DC8C-D62E-F440601DE4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4E001D-3775-ABB7-A6AE-E1200D1CE4C2}"/>
              </a:ext>
            </a:extLst>
          </p:cNvPr>
          <p:cNvSpPr>
            <a:spLocks noGrp="1"/>
          </p:cNvSpPr>
          <p:nvPr>
            <p:ph type="sldNum" sz="quarter" idx="12"/>
          </p:nvPr>
        </p:nvSpPr>
        <p:spPr/>
        <p:txBody>
          <a:bodyPr/>
          <a:lstStyle/>
          <a:p>
            <a:fld id="{C8A09340-E7D1-4356-A0BF-78ED745439F3}" type="slidenum">
              <a:rPr lang="en-US" smtClean="0"/>
              <a:t>‹#›</a:t>
            </a:fld>
            <a:endParaRPr lang="en-US"/>
          </a:p>
        </p:txBody>
      </p:sp>
    </p:spTree>
    <p:extLst>
      <p:ext uri="{BB962C8B-B14F-4D97-AF65-F5344CB8AC3E}">
        <p14:creationId xmlns:p14="http://schemas.microsoft.com/office/powerpoint/2010/main" val="4011219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C0A910-F411-38AF-EDAE-73080274507C}"/>
              </a:ext>
            </a:extLst>
          </p:cNvPr>
          <p:cNvSpPr>
            <a:spLocks noGrp="1"/>
          </p:cNvSpPr>
          <p:nvPr>
            <p:ph type="dt" sz="half" idx="10"/>
          </p:nvPr>
        </p:nvSpPr>
        <p:spPr/>
        <p:txBody>
          <a:bodyPr/>
          <a:lstStyle/>
          <a:p>
            <a:fld id="{444A439C-D590-4F09-90D0-7F887D636468}" type="datetimeFigureOut">
              <a:rPr lang="en-US" smtClean="0"/>
              <a:t>3/7/2024</a:t>
            </a:fld>
            <a:endParaRPr lang="en-US"/>
          </a:p>
        </p:txBody>
      </p:sp>
      <p:sp>
        <p:nvSpPr>
          <p:cNvPr id="3" name="Footer Placeholder 2">
            <a:extLst>
              <a:ext uri="{FF2B5EF4-FFF2-40B4-BE49-F238E27FC236}">
                <a16:creationId xmlns:a16="http://schemas.microsoft.com/office/drawing/2014/main" id="{AE664E85-B1FC-370B-3DDA-AA605D76EB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F5F1E3-9578-8A72-C1D4-1B128BA9425A}"/>
              </a:ext>
            </a:extLst>
          </p:cNvPr>
          <p:cNvSpPr>
            <a:spLocks noGrp="1"/>
          </p:cNvSpPr>
          <p:nvPr>
            <p:ph type="sldNum" sz="quarter" idx="12"/>
          </p:nvPr>
        </p:nvSpPr>
        <p:spPr/>
        <p:txBody>
          <a:bodyPr/>
          <a:lstStyle/>
          <a:p>
            <a:fld id="{C8A09340-E7D1-4356-A0BF-78ED745439F3}" type="slidenum">
              <a:rPr lang="en-US" smtClean="0"/>
              <a:t>‹#›</a:t>
            </a:fld>
            <a:endParaRPr lang="en-US"/>
          </a:p>
        </p:txBody>
      </p:sp>
    </p:spTree>
    <p:extLst>
      <p:ext uri="{BB962C8B-B14F-4D97-AF65-F5344CB8AC3E}">
        <p14:creationId xmlns:p14="http://schemas.microsoft.com/office/powerpoint/2010/main" val="14111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A556-53DB-A741-30E7-46F63EA4D1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24E0AD-2054-4E3C-9176-02BA3A7F62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BAA209-BED7-7E97-96E2-8E91A170D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41E31-0815-6F2B-B6A2-0B0FC61875CE}"/>
              </a:ext>
            </a:extLst>
          </p:cNvPr>
          <p:cNvSpPr>
            <a:spLocks noGrp="1"/>
          </p:cNvSpPr>
          <p:nvPr>
            <p:ph type="dt" sz="half" idx="10"/>
          </p:nvPr>
        </p:nvSpPr>
        <p:spPr/>
        <p:txBody>
          <a:bodyPr/>
          <a:lstStyle/>
          <a:p>
            <a:fld id="{444A439C-D590-4F09-90D0-7F887D636468}" type="datetimeFigureOut">
              <a:rPr lang="en-US" smtClean="0"/>
              <a:t>3/7/2024</a:t>
            </a:fld>
            <a:endParaRPr lang="en-US"/>
          </a:p>
        </p:txBody>
      </p:sp>
      <p:sp>
        <p:nvSpPr>
          <p:cNvPr id="6" name="Footer Placeholder 5">
            <a:extLst>
              <a:ext uri="{FF2B5EF4-FFF2-40B4-BE49-F238E27FC236}">
                <a16:creationId xmlns:a16="http://schemas.microsoft.com/office/drawing/2014/main" id="{9745B518-60B4-4AC9-73B1-9164C714AE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BC057A-179C-344A-7BA2-704F510A22B7}"/>
              </a:ext>
            </a:extLst>
          </p:cNvPr>
          <p:cNvSpPr>
            <a:spLocks noGrp="1"/>
          </p:cNvSpPr>
          <p:nvPr>
            <p:ph type="sldNum" sz="quarter" idx="12"/>
          </p:nvPr>
        </p:nvSpPr>
        <p:spPr/>
        <p:txBody>
          <a:bodyPr/>
          <a:lstStyle/>
          <a:p>
            <a:fld id="{C8A09340-E7D1-4356-A0BF-78ED745439F3}" type="slidenum">
              <a:rPr lang="en-US" smtClean="0"/>
              <a:t>‹#›</a:t>
            </a:fld>
            <a:endParaRPr lang="en-US"/>
          </a:p>
        </p:txBody>
      </p:sp>
    </p:spTree>
    <p:extLst>
      <p:ext uri="{BB962C8B-B14F-4D97-AF65-F5344CB8AC3E}">
        <p14:creationId xmlns:p14="http://schemas.microsoft.com/office/powerpoint/2010/main" val="15667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D5D4-AFC8-E43E-8B16-0E2238692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C6C058-C145-8279-7229-2FA39BA4A7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86E3CD-B221-681E-79CF-3121BF0E7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AAF6B4-7434-4971-5074-4D2ED4A95606}"/>
              </a:ext>
            </a:extLst>
          </p:cNvPr>
          <p:cNvSpPr>
            <a:spLocks noGrp="1"/>
          </p:cNvSpPr>
          <p:nvPr>
            <p:ph type="dt" sz="half" idx="10"/>
          </p:nvPr>
        </p:nvSpPr>
        <p:spPr/>
        <p:txBody>
          <a:bodyPr/>
          <a:lstStyle/>
          <a:p>
            <a:fld id="{444A439C-D590-4F09-90D0-7F887D636468}" type="datetimeFigureOut">
              <a:rPr lang="en-US" smtClean="0"/>
              <a:t>3/7/2024</a:t>
            </a:fld>
            <a:endParaRPr lang="en-US"/>
          </a:p>
        </p:txBody>
      </p:sp>
      <p:sp>
        <p:nvSpPr>
          <p:cNvPr id="6" name="Footer Placeholder 5">
            <a:extLst>
              <a:ext uri="{FF2B5EF4-FFF2-40B4-BE49-F238E27FC236}">
                <a16:creationId xmlns:a16="http://schemas.microsoft.com/office/drawing/2014/main" id="{25EF88FA-41A1-419E-40C1-90D028ED34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2496C-F0B8-2B5F-CDD0-30739E507982}"/>
              </a:ext>
            </a:extLst>
          </p:cNvPr>
          <p:cNvSpPr>
            <a:spLocks noGrp="1"/>
          </p:cNvSpPr>
          <p:nvPr>
            <p:ph type="sldNum" sz="quarter" idx="12"/>
          </p:nvPr>
        </p:nvSpPr>
        <p:spPr/>
        <p:txBody>
          <a:bodyPr/>
          <a:lstStyle/>
          <a:p>
            <a:fld id="{C8A09340-E7D1-4356-A0BF-78ED745439F3}" type="slidenum">
              <a:rPr lang="en-US" smtClean="0"/>
              <a:t>‹#›</a:t>
            </a:fld>
            <a:endParaRPr lang="en-US"/>
          </a:p>
        </p:txBody>
      </p:sp>
    </p:spTree>
    <p:extLst>
      <p:ext uri="{BB962C8B-B14F-4D97-AF65-F5344CB8AC3E}">
        <p14:creationId xmlns:p14="http://schemas.microsoft.com/office/powerpoint/2010/main" val="918441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4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4D64AB-46C1-1F5E-C259-B34F9635D5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B94FB2-835B-3636-59AD-823BC9C068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C4CB5-6FF7-4B48-5891-A5CDE8794F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4A439C-D590-4F09-90D0-7F887D636468}" type="datetimeFigureOut">
              <a:rPr lang="en-US" smtClean="0"/>
              <a:t>3/7/2024</a:t>
            </a:fld>
            <a:endParaRPr lang="en-US"/>
          </a:p>
        </p:txBody>
      </p:sp>
      <p:sp>
        <p:nvSpPr>
          <p:cNvPr id="5" name="Footer Placeholder 4">
            <a:extLst>
              <a:ext uri="{FF2B5EF4-FFF2-40B4-BE49-F238E27FC236}">
                <a16:creationId xmlns:a16="http://schemas.microsoft.com/office/drawing/2014/main" id="{33FC81FA-645D-05EB-0083-2A9281F8C6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D8757D-56A6-2B27-099E-C80507EAB3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A09340-E7D1-4356-A0BF-78ED745439F3}" type="slidenum">
              <a:rPr lang="en-US" smtClean="0"/>
              <a:t>‹#›</a:t>
            </a:fld>
            <a:endParaRPr lang="en-US"/>
          </a:p>
        </p:txBody>
      </p:sp>
    </p:spTree>
    <p:extLst>
      <p:ext uri="{BB962C8B-B14F-4D97-AF65-F5344CB8AC3E}">
        <p14:creationId xmlns:p14="http://schemas.microsoft.com/office/powerpoint/2010/main" val="2064581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17/06/relationships/model3d" Target="../media/model3d2.glb"/><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allpapersafari.com/w/9m76jk" TargetMode="External"/><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17/06/relationships/model3d" Target="../media/model3d11.glb"/><Relationship Id="rId7" Type="http://schemas.microsoft.com/office/2017/06/relationships/model3d" Target="../media/model3d4.glb"/><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3.png"/><Relationship Id="rId5" Type="http://schemas.microsoft.com/office/2017/06/relationships/model3d" Target="../media/model3d12.glb"/><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image" Target="../media/image7.gif"/><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6.glb"/><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microsoft.com/office/2017/06/relationships/model3d" Target="../media/model3d9.glb"/><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 Id="rId6" Type="http://schemas.microsoft.com/office/2017/06/relationships/model3d" Target="../media/model3d8.glb"/><Relationship Id="rId11" Type="http://schemas.openxmlformats.org/officeDocument/2006/relationships/image" Target="../media/image15.png"/><Relationship Id="rId5" Type="http://schemas.openxmlformats.org/officeDocument/2006/relationships/image" Target="../media/image12.png"/><Relationship Id="rId10" Type="http://schemas.microsoft.com/office/2017/06/relationships/model3d" Target="../media/model3d10.glb"/><Relationship Id="rId4" Type="http://schemas.microsoft.com/office/2017/06/relationships/model3d" Target="../media/model3d7.glb"/><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17/06/relationships/model3d" Target="../media/model3d4.glb"/><Relationship Id="rId5" Type="http://schemas.openxmlformats.org/officeDocument/2006/relationships/image" Target="../media/image4.png"/><Relationship Id="rId4" Type="http://schemas.microsoft.com/office/2017/06/relationships/model3d" Target="../media/model3d3.glb"/></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D50631-247F-6D66-86B0-097948803DAF}"/>
              </a:ext>
            </a:extLst>
          </p:cNvPr>
          <p:cNvSpPr/>
          <p:nvPr/>
        </p:nvSpPr>
        <p:spPr>
          <a:xfrm>
            <a:off x="-593123" y="963827"/>
            <a:ext cx="12785124"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40;p28"/>
          <p:cNvSpPr txBox="1">
            <a:spLocks/>
          </p:cNvSpPr>
          <p:nvPr/>
        </p:nvSpPr>
        <p:spPr>
          <a:xfrm>
            <a:off x="3632886" y="3002693"/>
            <a:ext cx="6623222" cy="1090554"/>
          </a:xfrm>
          <a:prstGeom prst="rect">
            <a:avLst/>
          </a:prstGeom>
          <a:noFill/>
          <a:ln>
            <a:noFill/>
          </a:ln>
        </p:spPr>
        <p:txBody>
          <a:bodyPr spcFirstLastPara="1" vert="horz" wrap="square"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0"/>
              </a:spcBef>
              <a:buSzPts val="5000"/>
            </a:pPr>
            <a:endParaRPr lang="vi-VN" sz="320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Arial"/>
            </a:endParaRPr>
          </a:p>
        </p:txBody>
      </p:sp>
      <p:sp>
        <p:nvSpPr>
          <p:cNvPr id="6" name="Rectangle: Rounded Corners 5">
            <a:extLst>
              <a:ext uri="{FF2B5EF4-FFF2-40B4-BE49-F238E27FC236}">
                <a16:creationId xmlns:a16="http://schemas.microsoft.com/office/drawing/2014/main" id="{D668CBBF-9C3C-A5F9-A80D-C87C8C82463D}"/>
              </a:ext>
            </a:extLst>
          </p:cNvPr>
          <p:cNvSpPr/>
          <p:nvPr/>
        </p:nvSpPr>
        <p:spPr>
          <a:xfrm>
            <a:off x="1" y="1"/>
            <a:ext cx="9811264" cy="2324574"/>
          </a:xfrm>
          <a:prstGeom prst="roundRect">
            <a:avLst/>
          </a:prstGeom>
          <a:solidFill>
            <a:schemeClr val="accent5">
              <a:lumMod val="40000"/>
              <a:lumOff val="60000"/>
              <a:alpha val="63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6;p13">
            <a:extLst>
              <a:ext uri="{FF2B5EF4-FFF2-40B4-BE49-F238E27FC236}">
                <a16:creationId xmlns:a16="http://schemas.microsoft.com/office/drawing/2014/main" id="{233F2208-D146-3FFC-F2A3-43AEE982AF77}"/>
              </a:ext>
            </a:extLst>
          </p:cNvPr>
          <p:cNvSpPr txBox="1">
            <a:spLocks/>
          </p:cNvSpPr>
          <p:nvPr/>
        </p:nvSpPr>
        <p:spPr>
          <a:xfrm>
            <a:off x="457201" y="358815"/>
            <a:ext cx="8884508" cy="1848225"/>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Chương </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a:t>
            </a:r>
            <a:b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vi-VN"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Về Đại Đoàn Kết Toàn Dân Tộc Và Đoàn Kết Quốc T</a:t>
            </a:r>
            <a:r>
              <a:rPr lang="en-US" sz="2800" kern="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ế</a:t>
            </a:r>
            <a:endParaRPr lang="vi-VN" sz="28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sym typeface="Open Sans"/>
            </a:endParaRPr>
          </a:p>
        </p:txBody>
      </p:sp>
      <p:sp>
        <p:nvSpPr>
          <p:cNvPr id="8" name="Rectangle: Rounded Corners 7">
            <a:extLst>
              <a:ext uri="{FF2B5EF4-FFF2-40B4-BE49-F238E27FC236}">
                <a16:creationId xmlns:a16="http://schemas.microsoft.com/office/drawing/2014/main" id="{2C0E1A5A-0A37-6D7C-C136-908B61AF1BB8}"/>
              </a:ext>
            </a:extLst>
          </p:cNvPr>
          <p:cNvSpPr/>
          <p:nvPr/>
        </p:nvSpPr>
        <p:spPr>
          <a:xfrm>
            <a:off x="2363134" y="3156594"/>
            <a:ext cx="8374888" cy="1221236"/>
          </a:xfrm>
          <a:prstGeom prst="round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marL="0" lvl="0" indent="0" algn="l" rtl="0">
              <a:spcBef>
                <a:spcPts val="600"/>
              </a:spcBef>
              <a:spcAft>
                <a:spcPts val="0"/>
              </a:spcAft>
              <a:buNone/>
            </a:pPr>
            <a:r>
              <a:rPr lang="en-US" u="sng">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sym typeface="Work Sans Medium"/>
              </a:rPr>
              <a:t>Mục tiêu</a:t>
            </a:r>
          </a:p>
          <a:p>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Chương 5 sẽ t</a:t>
            </a:r>
            <a:r>
              <a:rPr lang="vi-VN"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rang bị cho sinh viên những quan điểm cơ bản của tư tưởng Hồ Chí Minh về đại đoàn kết toàn dân tộc, kết hợp sức mạnh dân tộc với sức mạnh thời đại và sự vận dụng của Đảng Cộng sản Việt Nam vào sự nghiệp đổi mới đất nước</a:t>
            </a:r>
            <a:r>
              <a:rPr lang="en-US" i="1">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rPr>
              <a:t>.</a:t>
            </a:r>
            <a:endParaRPr lang="en-US" i="1" dirty="0">
              <a:solidFill>
                <a:schemeClr val="accent1">
                  <a:lumMod val="50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9" name="3D Model 8" descr="Checklist">
                <a:extLst>
                  <a:ext uri="{FF2B5EF4-FFF2-40B4-BE49-F238E27FC236}">
                    <a16:creationId xmlns:a16="http://schemas.microsoft.com/office/drawing/2014/main" id="{76FF5762-8EEF-B2C3-AF7A-E1DD1520DF0E}"/>
                  </a:ext>
                </a:extLst>
              </p:cNvPr>
              <p:cNvGraphicFramePr>
                <a:graphicFrameLocks noChangeAspect="1"/>
              </p:cNvGraphicFramePr>
              <p:nvPr/>
            </p:nvGraphicFramePr>
            <p:xfrm rot="1154257">
              <a:off x="-145773" y="1763055"/>
              <a:ext cx="2218649" cy="2313870"/>
            </p:xfrm>
            <a:graphic>
              <a:graphicData uri="http://schemas.microsoft.com/office/drawing/2017/model3d">
                <am3d:model3d r:embed="rId3">
                  <am3d:spPr>
                    <a:xfrm rot="1154257">
                      <a:off x="0" y="0"/>
                      <a:ext cx="2218649" cy="2313870"/>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1596457" ay="1148445" az="559656"/>
                    <am3d:postTrans dx="0" dy="0" dz="0"/>
                  </am3d:trans>
                  <am3d:raster rName="Office3DRenderer" rVer="16.0.8326">
                    <am3d:blip r:embed="rId4"/>
                  </am3d:raster>
                  <am3d:objViewport viewportSz="28471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hecklist">
                <a:extLst>
                  <a:ext uri="{FF2B5EF4-FFF2-40B4-BE49-F238E27FC236}">
                    <a16:creationId xmlns:a16="http://schemas.microsoft.com/office/drawing/2014/main" id="{76FF5762-8EEF-B2C3-AF7A-E1DD1520DF0E}"/>
                  </a:ext>
                </a:extLst>
              </p:cNvPr>
              <p:cNvPicPr>
                <a:picLocks noGrp="1" noRot="1" noChangeAspect="1" noMove="1" noResize="1" noEditPoints="1" noAdjustHandles="1" noChangeArrowheads="1" noChangeShapeType="1" noCrop="1"/>
              </p:cNvPicPr>
              <p:nvPr/>
            </p:nvPicPr>
            <p:blipFill>
              <a:blip r:embed="rId4"/>
              <a:stretch>
                <a:fillRect/>
              </a:stretch>
            </p:blipFill>
            <p:spPr>
              <a:xfrm rot="1154257">
                <a:off x="-145773" y="1763055"/>
                <a:ext cx="2218649" cy="2313870"/>
              </a:xfrm>
              <a:prstGeom prst="rect">
                <a:avLst/>
              </a:prstGeom>
            </p:spPr>
          </p:pic>
        </mc:Fallback>
      </mc:AlternateContent>
      <p:sp>
        <p:nvSpPr>
          <p:cNvPr id="10" name="Rectangle: Rounded Corners 9">
            <a:extLst>
              <a:ext uri="{FF2B5EF4-FFF2-40B4-BE49-F238E27FC236}">
                <a16:creationId xmlns:a16="http://schemas.microsoft.com/office/drawing/2014/main" id="{074310A6-F4E4-826C-A17C-99C44627D9C0}"/>
              </a:ext>
            </a:extLst>
          </p:cNvPr>
          <p:cNvSpPr/>
          <p:nvPr/>
        </p:nvSpPr>
        <p:spPr>
          <a:xfrm>
            <a:off x="4559643" y="4970265"/>
            <a:ext cx="6810494" cy="1570692"/>
          </a:xfrm>
          <a:prstGeom prst="roundRect">
            <a:avLst>
              <a:gd name="adj" fmla="val 5653"/>
            </a:avLst>
          </a:prstGeom>
          <a:no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marL="127000" indent="0">
              <a:buNone/>
            </a:pPr>
            <a:r>
              <a:rPr lang="en-US" sz="1400" b="1" u="sng" kern="0">
                <a:solidFill>
                  <a:schemeClr val="accent1">
                    <a:lumMod val="75000"/>
                  </a:schemeClr>
                </a:solidFill>
                <a:latin typeface="NewCentury-Narrow" panose="020B0500000000000000" pitchFamily="34" charset="0"/>
                <a:ea typeface="NewCentury-Narrow" panose="020B0500000000000000" pitchFamily="34" charset="0"/>
                <a:cs typeface="NewCentury-Narrow" panose="020B0500000000000000" pitchFamily="34" charset="0"/>
              </a:rPr>
              <a:t>Cấu trúc</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rPr>
              <a:t>5.1.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Đại Đoàn Kết Toàn Dân Tộc</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rPr>
              <a:t>5.2. </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Tư Tưởng Hồ Chí Minh Về Đoàn Kết Quốc Tế</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a:t>
            </a:r>
          </a:p>
          <a:p>
            <a:pPr lvl="0">
              <a:spcAft>
                <a:spcPts val="1600"/>
              </a:spcAft>
            </a:pP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5.3.</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Vặn Dụng Tư Tưởng Hồ Chí Minh Về Đại Đoàn Kết Toàn Dân </a:t>
            </a:r>
            <a:r>
              <a:rPr lang="en-US"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Tộc</a:t>
            </a:r>
            <a:r>
              <a:rPr lang="vi-VN" sz="1400" b="1">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rPr>
              <a:t> Và Đoàn Kết Quốc Tế Trong Giai Đoạn Hiện Nay</a:t>
            </a:r>
            <a:endParaRPr lang="en-US" sz="1400" b="1" dirty="0">
              <a:solidFill>
                <a:srgbClr val="0066FF"/>
              </a:solidFill>
              <a:latin typeface="NewCentury-Narrow" panose="020B0500000000000000" pitchFamily="34" charset="0"/>
              <a:ea typeface="NewCentury-Narrow" panose="020B0500000000000000" pitchFamily="34" charset="0"/>
              <a:cs typeface="NewCentury-Narrow" panose="020B0500000000000000" pitchFamily="34" charset="0"/>
              <a:sym typeface="Muli"/>
            </a:endParaRPr>
          </a:p>
        </p:txBody>
      </p:sp>
      <mc:AlternateContent xmlns:mc="http://schemas.openxmlformats.org/markup-compatibility/2006">
        <mc:Choice xmlns:am3d="http://schemas.microsoft.com/office/drawing/2017/model3d" Requires="am3d">
          <p:graphicFrame>
            <p:nvGraphicFramePr>
              <p:cNvPr id="15" name="Content Placeholder 3" descr="Corner Pylon">
                <a:extLst>
                  <a:ext uri="{FF2B5EF4-FFF2-40B4-BE49-F238E27FC236}">
                    <a16:creationId xmlns:a16="http://schemas.microsoft.com/office/drawing/2014/main" id="{FFF752A0-8EBA-2AFC-A02B-355C82DA8D4D}"/>
                  </a:ext>
                </a:extLst>
              </p:cNvPr>
              <p:cNvGraphicFramePr>
                <a:graphicFrameLocks noChangeAspect="1"/>
              </p:cNvGraphicFramePr>
              <p:nvPr/>
            </p:nvGraphicFramePr>
            <p:xfrm>
              <a:off x="3479592" y="4547413"/>
              <a:ext cx="1140478" cy="2204923"/>
            </p:xfrm>
            <a:graphic>
              <a:graphicData uri="http://schemas.microsoft.com/office/drawing/2017/model3d">
                <am3d:model3d r:embed="rId5">
                  <am3d:spPr>
                    <a:xfrm>
                      <a:off x="0" y="0"/>
                      <a:ext cx="1140478" cy="2204923"/>
                    </a:xfrm>
                    <a:prstGeom prst="rect">
                      <a:avLst/>
                    </a:prstGeom>
                  </am3d:spPr>
                  <am3d:camera>
                    <am3d:pos x="0" y="0" z="51077284"/>
                    <am3d:up dx="0" dy="36000000" dz="0"/>
                    <am3d:lookAt x="0" y="0" z="0"/>
                    <am3d:perspective fov="2700000"/>
                  </am3d:camera>
                  <am3d:trans>
                    <am3d:meterPerModelUnit n="2063528" d="1000000"/>
                    <am3d:preTrans dx="-3346042" dy="-17964432" dz="-537"/>
                    <am3d:scale>
                      <am3d:sx n="1000000" d="1000000"/>
                      <am3d:sy n="1000000" d="1000000"/>
                      <am3d:sz n="1000000" d="1000000"/>
                    </am3d:scale>
                    <am3d:rot ax="2908434" ay="-26049" az="-29414"/>
                    <am3d:postTrans dx="0" dy="0" dz="0"/>
                  </am3d:trans>
                  <am3d:raster rName="Office3DRenderer" rVer="16.0.8326">
                    <am3d:blip r:embed="rId6"/>
                  </am3d:raster>
                  <am3d:objViewport viewportSz="2756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3" descr="Corner Pylon">
                <a:extLst>
                  <a:ext uri="{FF2B5EF4-FFF2-40B4-BE49-F238E27FC236}">
                    <a16:creationId xmlns:a16="http://schemas.microsoft.com/office/drawing/2014/main" id="{FFF752A0-8EBA-2AFC-A02B-355C82DA8D4D}"/>
                  </a:ext>
                </a:extLst>
              </p:cNvPr>
              <p:cNvPicPr>
                <a:picLocks noGrp="1" noRot="1" noChangeAspect="1" noMove="1" noResize="1" noEditPoints="1" noAdjustHandles="1" noChangeArrowheads="1" noChangeShapeType="1" noCrop="1"/>
              </p:cNvPicPr>
              <p:nvPr/>
            </p:nvPicPr>
            <p:blipFill>
              <a:blip r:embed="rId6"/>
              <a:stretch>
                <a:fillRect/>
              </a:stretch>
            </p:blipFill>
            <p:spPr>
              <a:xfrm>
                <a:off x="3479592" y="4547413"/>
                <a:ext cx="1140478" cy="2204923"/>
              </a:xfrm>
              <a:prstGeom prst="rect">
                <a:avLst/>
              </a:prstGeom>
            </p:spPr>
          </p:pic>
        </mc:Fallback>
      </mc:AlternateContent>
      <p:pic>
        <p:nvPicPr>
          <p:cNvPr id="16" name="Picture 15" descr="C:\Users\QUOC HUY\Desktop\Logo_Đại_học_FPT.png">
            <a:extLst>
              <a:ext uri="{FF2B5EF4-FFF2-40B4-BE49-F238E27FC236}">
                <a16:creationId xmlns:a16="http://schemas.microsoft.com/office/drawing/2014/main" id="{B8D50944-73CF-285D-6B6D-34017744078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4672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92;p31">
            <a:extLst>
              <a:ext uri="{FF2B5EF4-FFF2-40B4-BE49-F238E27FC236}">
                <a16:creationId xmlns:a16="http://schemas.microsoft.com/office/drawing/2014/main" id="{466B1B2D-0312-FBB1-9950-AF2A85D7D94D}"/>
              </a:ext>
            </a:extLst>
          </p:cNvPr>
          <p:cNvPicPr preferRelativeResize="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1268" y="0"/>
            <a:ext cx="12192001" cy="6858001"/>
          </a:xfrm>
          <a:prstGeom prst="rect">
            <a:avLst/>
          </a:prstGeom>
          <a:noFill/>
          <a:ln w="127000" cap="rnd">
            <a:solidFill>
              <a:schemeClr val="bg1"/>
            </a:solidFill>
          </a:ln>
          <a:effectLst/>
          <a:scene3d>
            <a:camera prst="orthographicFront"/>
            <a:lightRig rig="twoPt" dir="t">
              <a:rot lat="0" lon="0" rev="7800000"/>
            </a:lightRig>
          </a:scene3d>
          <a:sp3d contourW="6350">
            <a:contourClr>
              <a:srgbClr val="C0C0C0"/>
            </a:contourClr>
          </a:sp3d>
        </p:spPr>
      </p:pic>
      <p:sp>
        <p:nvSpPr>
          <p:cNvPr id="4" name="Rectangle: Rounded Corners 3">
            <a:extLst>
              <a:ext uri="{FF2B5EF4-FFF2-40B4-BE49-F238E27FC236}">
                <a16:creationId xmlns:a16="http://schemas.microsoft.com/office/drawing/2014/main" id="{0EE21AFA-D8B9-4941-9359-B3D6BCEF4F75}"/>
              </a:ext>
            </a:extLst>
          </p:cNvPr>
          <p:cNvSpPr/>
          <p:nvPr/>
        </p:nvSpPr>
        <p:spPr>
          <a:xfrm>
            <a:off x="3761772" y="5575058"/>
            <a:ext cx="7176304" cy="778433"/>
          </a:xfrm>
          <a:prstGeom prst="roundRect">
            <a:avLst/>
          </a:prstGeom>
          <a:solidFill>
            <a:schemeClr val="accent5">
              <a:lumMod val="60000"/>
              <a:lumOff val="40000"/>
            </a:schemeClr>
          </a:solidFill>
          <a:ln w="254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Đứng vững trên lập trường giai cấp công nhân, </a:t>
            </a:r>
          </a:p>
          <a:p>
            <a:pPr algn="ctr"/>
            <a:r>
              <a:rPr lang="en-US" sz="200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giải </a:t>
            </a:r>
            <a:r>
              <a:rPr lang="en-US" sz="20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quyết</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hài</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hòa</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mối</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quan</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hệ</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giai</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cấp</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 </a:t>
            </a:r>
            <a:r>
              <a:rPr lang="en-US" sz="20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dân</a:t>
            </a:r>
            <a:r>
              <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dirty="0" err="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tộc</a:t>
            </a:r>
            <a:endParaRPr lang="en-US" sz="2000"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0A3EC9C3-DA7D-6394-4F7D-7F3E693BCDE7}"/>
              </a:ext>
            </a:extLst>
          </p:cNvPr>
          <p:cNvGrpSpPr/>
          <p:nvPr/>
        </p:nvGrpSpPr>
        <p:grpSpPr>
          <a:xfrm>
            <a:off x="2892150" y="717938"/>
            <a:ext cx="8646496" cy="4726802"/>
            <a:chOff x="2892150" y="717938"/>
            <a:chExt cx="8646496" cy="4726802"/>
          </a:xfrm>
        </p:grpSpPr>
        <p:sp>
          <p:nvSpPr>
            <p:cNvPr id="16" name="Freeform: Shape 15">
              <a:extLst>
                <a:ext uri="{FF2B5EF4-FFF2-40B4-BE49-F238E27FC236}">
                  <a16:creationId xmlns:a16="http://schemas.microsoft.com/office/drawing/2014/main" id="{06D556F8-B209-5125-3EEE-6B7F81CC703D}"/>
                </a:ext>
              </a:extLst>
            </p:cNvPr>
            <p:cNvSpPr/>
            <p:nvPr/>
          </p:nvSpPr>
          <p:spPr>
            <a:xfrm>
              <a:off x="6868881" y="1982046"/>
              <a:ext cx="346517" cy="1162979"/>
            </a:xfrm>
            <a:custGeom>
              <a:avLst/>
              <a:gdLst/>
              <a:ahLst/>
              <a:cxnLst/>
              <a:rect l="0" t="0" r="0" b="0"/>
              <a:pathLst>
                <a:path>
                  <a:moveTo>
                    <a:pt x="346517" y="0"/>
                  </a:moveTo>
                  <a:lnTo>
                    <a:pt x="346517" y="1162979"/>
                  </a:lnTo>
                  <a:lnTo>
                    <a:pt x="0" y="1162979"/>
                  </a:lnTo>
                </a:path>
              </a:pathLst>
            </a:custGeom>
            <a:noFill/>
            <a:ln w="12700"/>
            <a:scene3d>
              <a:camera prst="orthographicFront"/>
              <a:lightRig rig="threePt" dir="t">
                <a:rot lat="0" lon="0" rev="7500000"/>
              </a:lightRig>
            </a:scene3d>
            <a:sp3d z="-40000" prstMaterial="matte"/>
          </p:spPr>
          <p:style>
            <a:lnRef idx="2">
              <a:scrgbClr r="0" g="0" b="0"/>
            </a:lnRef>
            <a:fillRef idx="0">
              <a:scrgbClr r="0" g="0" b="0"/>
            </a:fillRef>
            <a:effectRef idx="0">
              <a:schemeClr val="accent4">
                <a:tint val="90000"/>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BC00C62F-A0A3-B4E8-5498-9A3081320B8A}"/>
                </a:ext>
              </a:extLst>
            </p:cNvPr>
            <p:cNvSpPr/>
            <p:nvPr/>
          </p:nvSpPr>
          <p:spPr>
            <a:xfrm>
              <a:off x="7215398" y="1982046"/>
              <a:ext cx="3059140" cy="2198586"/>
            </a:xfrm>
            <a:custGeom>
              <a:avLst/>
              <a:gdLst/>
              <a:ahLst/>
              <a:cxnLst/>
              <a:rect l="0" t="0" r="0" b="0"/>
              <a:pathLst>
                <a:path>
                  <a:moveTo>
                    <a:pt x="0" y="0"/>
                  </a:moveTo>
                  <a:lnTo>
                    <a:pt x="0" y="1933124"/>
                  </a:lnTo>
                  <a:lnTo>
                    <a:pt x="3059140" y="1933124"/>
                  </a:lnTo>
                  <a:lnTo>
                    <a:pt x="3059140" y="2198586"/>
                  </a:lnTo>
                </a:path>
              </a:pathLst>
            </a:custGeom>
            <a:noFill/>
            <a:scene3d>
              <a:camera prst="orthographicFront"/>
              <a:lightRig rig="threePt" dir="t">
                <a:rot lat="0" lon="0" rev="7500000"/>
              </a:lightRig>
            </a:scene3d>
            <a:sp3d z="-40000" prstMaterial="matte"/>
          </p:spPr>
          <p:style>
            <a:lnRef idx="2">
              <a:schemeClr val="accent5">
                <a:hueOff val="0"/>
                <a:satOff val="0"/>
                <a:lumOff val="0"/>
                <a:alphaOff val="0"/>
              </a:schemeClr>
            </a:lnRef>
            <a:fillRef idx="0">
              <a:scrgbClr r="0" g="0" b="0"/>
            </a:fillRef>
            <a:effectRef idx="0">
              <a:schemeClr val="accent4">
                <a:tint val="90000"/>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70EE869B-7CD6-FA99-2821-FFDC7C54BB65}"/>
                </a:ext>
              </a:extLst>
            </p:cNvPr>
            <p:cNvSpPr/>
            <p:nvPr/>
          </p:nvSpPr>
          <p:spPr>
            <a:xfrm>
              <a:off x="7169678" y="1982046"/>
              <a:ext cx="91440" cy="2198586"/>
            </a:xfrm>
            <a:custGeom>
              <a:avLst/>
              <a:gdLst/>
              <a:ahLst/>
              <a:cxnLst/>
              <a:rect l="0" t="0" r="0" b="0"/>
              <a:pathLst>
                <a:path>
                  <a:moveTo>
                    <a:pt x="45720" y="0"/>
                  </a:moveTo>
                  <a:lnTo>
                    <a:pt x="45720" y="2198586"/>
                  </a:lnTo>
                </a:path>
              </a:pathLst>
            </a:custGeom>
            <a:noFill/>
            <a:scene3d>
              <a:camera prst="orthographicFront"/>
              <a:lightRig rig="threePt" dir="t">
                <a:rot lat="0" lon="0" rev="7500000"/>
              </a:lightRig>
            </a:scene3d>
            <a:sp3d z="-40000" prstMaterial="matte"/>
          </p:spPr>
          <p:style>
            <a:lnRef idx="2">
              <a:schemeClr val="accent5">
                <a:hueOff val="0"/>
                <a:satOff val="0"/>
                <a:lumOff val="0"/>
                <a:alphaOff val="0"/>
              </a:schemeClr>
            </a:lnRef>
            <a:fillRef idx="0">
              <a:scrgbClr r="0" g="0" b="0"/>
            </a:fillRef>
            <a:effectRef idx="0">
              <a:schemeClr val="accent4">
                <a:tint val="90000"/>
                <a:hueOff val="0"/>
                <a:satOff val="0"/>
                <a:lumOff val="0"/>
                <a:alphaOff val="0"/>
              </a:schemeClr>
            </a:effectRef>
            <a:fontRef idx="minor">
              <a:schemeClr val="tx1">
                <a:hueOff val="0"/>
                <a:satOff val="0"/>
                <a:lumOff val="0"/>
                <a:alphaOff val="0"/>
              </a:schemeClr>
            </a:fontRef>
          </p:style>
        </p:sp>
        <p:sp>
          <p:nvSpPr>
            <p:cNvPr id="19" name="Freeform: Shape 18">
              <a:extLst>
                <a:ext uri="{FF2B5EF4-FFF2-40B4-BE49-F238E27FC236}">
                  <a16:creationId xmlns:a16="http://schemas.microsoft.com/office/drawing/2014/main" id="{93AC7615-FE47-70F3-A153-69B766D2AC45}"/>
                </a:ext>
              </a:extLst>
            </p:cNvPr>
            <p:cNvSpPr/>
            <p:nvPr/>
          </p:nvSpPr>
          <p:spPr>
            <a:xfrm>
              <a:off x="4156257" y="1982046"/>
              <a:ext cx="3059140" cy="2198586"/>
            </a:xfrm>
            <a:custGeom>
              <a:avLst/>
              <a:gdLst/>
              <a:ahLst/>
              <a:cxnLst/>
              <a:rect l="0" t="0" r="0" b="0"/>
              <a:pathLst>
                <a:path>
                  <a:moveTo>
                    <a:pt x="3059140" y="0"/>
                  </a:moveTo>
                  <a:lnTo>
                    <a:pt x="3059140" y="1933124"/>
                  </a:lnTo>
                  <a:lnTo>
                    <a:pt x="0" y="1933124"/>
                  </a:lnTo>
                  <a:lnTo>
                    <a:pt x="0" y="2198586"/>
                  </a:lnTo>
                </a:path>
              </a:pathLst>
            </a:custGeom>
            <a:noFill/>
            <a:ln w="9525"/>
            <a:scene3d>
              <a:camera prst="orthographicFront"/>
              <a:lightRig rig="threePt" dir="t">
                <a:rot lat="0" lon="0" rev="7500000"/>
              </a:lightRig>
            </a:scene3d>
            <a:sp3d z="-40000" prstMaterial="matte"/>
          </p:spPr>
          <p:style>
            <a:lnRef idx="2">
              <a:scrgbClr r="0" g="0" b="0"/>
            </a:lnRef>
            <a:fillRef idx="0">
              <a:scrgbClr r="0" g="0" b="0"/>
            </a:fillRef>
            <a:effectRef idx="0">
              <a:schemeClr val="accent4">
                <a:tint val="90000"/>
                <a:hueOff val="0"/>
                <a:satOff val="0"/>
                <a:lumOff val="0"/>
                <a:alphaOff val="0"/>
              </a:schemeClr>
            </a:effectRef>
            <a:fontRef idx="minor">
              <a:schemeClr val="tx1">
                <a:hueOff val="0"/>
                <a:satOff val="0"/>
                <a:lumOff val="0"/>
                <a:alphaOff val="0"/>
              </a:schemeClr>
            </a:fontRef>
          </p:style>
        </p:sp>
        <p:sp>
          <p:nvSpPr>
            <p:cNvPr id="20" name="Freeform: Shape 19">
              <a:extLst>
                <a:ext uri="{FF2B5EF4-FFF2-40B4-BE49-F238E27FC236}">
                  <a16:creationId xmlns:a16="http://schemas.microsoft.com/office/drawing/2014/main" id="{FDE34D88-5444-29ED-C7FD-9C776E473242}"/>
                </a:ext>
              </a:extLst>
            </p:cNvPr>
            <p:cNvSpPr/>
            <p:nvPr/>
          </p:nvSpPr>
          <p:spPr>
            <a:xfrm>
              <a:off x="5824880" y="717938"/>
              <a:ext cx="2781036" cy="1264107"/>
            </a:xfrm>
            <a:custGeom>
              <a:avLst/>
              <a:gdLst>
                <a:gd name="connsiteX0" fmla="*/ 0 w 2781036"/>
                <a:gd name="connsiteY0" fmla="*/ 0 h 1264107"/>
                <a:gd name="connsiteX1" fmla="*/ 2781036 w 2781036"/>
                <a:gd name="connsiteY1" fmla="*/ 0 h 1264107"/>
                <a:gd name="connsiteX2" fmla="*/ 2781036 w 2781036"/>
                <a:gd name="connsiteY2" fmla="*/ 1264107 h 1264107"/>
                <a:gd name="connsiteX3" fmla="*/ 0 w 2781036"/>
                <a:gd name="connsiteY3" fmla="*/ 1264107 h 1264107"/>
                <a:gd name="connsiteX4" fmla="*/ 0 w 2781036"/>
                <a:gd name="connsiteY4" fmla="*/ 0 h 126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036" h="1264107">
                  <a:moveTo>
                    <a:pt x="0" y="0"/>
                  </a:moveTo>
                  <a:lnTo>
                    <a:pt x="2781036" y="0"/>
                  </a:lnTo>
                  <a:lnTo>
                    <a:pt x="2781036" y="1264107"/>
                  </a:lnTo>
                  <a:lnTo>
                    <a:pt x="0" y="1264107"/>
                  </a:lnTo>
                  <a:lnTo>
                    <a:pt x="0" y="0"/>
                  </a:lnTo>
                  <a:close/>
                </a:path>
              </a:pathLst>
            </a:custGeom>
            <a:solidFill>
              <a:srgbClr val="00B0F0"/>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effectLst/>
                  <a:latin typeface="NewCentury-Narrow" panose="020B0500000000000000" pitchFamily="34" charset="0"/>
                  <a:ea typeface="NewCentury-Narrow" panose="020B0500000000000000" pitchFamily="34" charset="0"/>
                  <a:cs typeface="NewCentury-Narrow" panose="020B0500000000000000" pitchFamily="34" charset="0"/>
                </a:rPr>
                <a:t>Phụng sự tổ quốc, phụng sự nhân dân</a:t>
              </a:r>
              <a:endParaRPr lang="en-US" sz="2500" kern="12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1" name="Freeform: Shape 20">
              <a:extLst>
                <a:ext uri="{FF2B5EF4-FFF2-40B4-BE49-F238E27FC236}">
                  <a16:creationId xmlns:a16="http://schemas.microsoft.com/office/drawing/2014/main" id="{1E0B20DB-8527-59E6-96AE-480CC917FAD0}"/>
                </a:ext>
              </a:extLst>
            </p:cNvPr>
            <p:cNvSpPr/>
            <p:nvPr/>
          </p:nvSpPr>
          <p:spPr>
            <a:xfrm>
              <a:off x="2892150" y="4180633"/>
              <a:ext cx="2528215" cy="1264107"/>
            </a:xfrm>
            <a:custGeom>
              <a:avLst/>
              <a:gdLst>
                <a:gd name="connsiteX0" fmla="*/ 0 w 2528215"/>
                <a:gd name="connsiteY0" fmla="*/ 0 h 1264107"/>
                <a:gd name="connsiteX1" fmla="*/ 2528215 w 2528215"/>
                <a:gd name="connsiteY1" fmla="*/ 0 h 1264107"/>
                <a:gd name="connsiteX2" fmla="*/ 2528215 w 2528215"/>
                <a:gd name="connsiteY2" fmla="*/ 1264107 h 1264107"/>
                <a:gd name="connsiteX3" fmla="*/ 0 w 2528215"/>
                <a:gd name="connsiteY3" fmla="*/ 1264107 h 1264107"/>
                <a:gd name="connsiteX4" fmla="*/ 0 w 2528215"/>
                <a:gd name="connsiteY4" fmla="*/ 0 h 126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215" h="1264107">
                  <a:moveTo>
                    <a:pt x="0" y="0"/>
                  </a:moveTo>
                  <a:lnTo>
                    <a:pt x="2528215" y="0"/>
                  </a:lnTo>
                  <a:lnTo>
                    <a:pt x="2528215" y="1264107"/>
                  </a:lnTo>
                  <a:lnTo>
                    <a:pt x="0" y="1264107"/>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latin typeface="NewCentury-Narrow" panose="020B0500000000000000" pitchFamily="34" charset="0"/>
                  <a:ea typeface="NewCentury-Narrow" panose="020B0500000000000000" pitchFamily="34" charset="0"/>
                  <a:cs typeface="NewCentury-Narrow" panose="020B0500000000000000" pitchFamily="34" charset="0"/>
                </a:rPr>
                <a:t>Công nhân</a:t>
              </a:r>
            </a:p>
          </p:txBody>
        </p:sp>
        <p:sp>
          <p:nvSpPr>
            <p:cNvPr id="22" name="Freeform: Shape 21">
              <a:extLst>
                <a:ext uri="{FF2B5EF4-FFF2-40B4-BE49-F238E27FC236}">
                  <a16:creationId xmlns:a16="http://schemas.microsoft.com/office/drawing/2014/main" id="{C26EE443-12C9-BE11-3BB0-30D32AD83A4F}"/>
                </a:ext>
              </a:extLst>
            </p:cNvPr>
            <p:cNvSpPr/>
            <p:nvPr/>
          </p:nvSpPr>
          <p:spPr>
            <a:xfrm>
              <a:off x="5951290" y="4180633"/>
              <a:ext cx="2528215" cy="1264107"/>
            </a:xfrm>
            <a:custGeom>
              <a:avLst/>
              <a:gdLst>
                <a:gd name="connsiteX0" fmla="*/ 0 w 2528215"/>
                <a:gd name="connsiteY0" fmla="*/ 0 h 1264107"/>
                <a:gd name="connsiteX1" fmla="*/ 2528215 w 2528215"/>
                <a:gd name="connsiteY1" fmla="*/ 0 h 1264107"/>
                <a:gd name="connsiteX2" fmla="*/ 2528215 w 2528215"/>
                <a:gd name="connsiteY2" fmla="*/ 1264107 h 1264107"/>
                <a:gd name="connsiteX3" fmla="*/ 0 w 2528215"/>
                <a:gd name="connsiteY3" fmla="*/ 1264107 h 1264107"/>
                <a:gd name="connsiteX4" fmla="*/ 0 w 2528215"/>
                <a:gd name="connsiteY4" fmla="*/ 0 h 126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215" h="1264107">
                  <a:moveTo>
                    <a:pt x="0" y="0"/>
                  </a:moveTo>
                  <a:lnTo>
                    <a:pt x="2528215" y="0"/>
                  </a:lnTo>
                  <a:lnTo>
                    <a:pt x="2528215" y="1264107"/>
                  </a:lnTo>
                  <a:lnTo>
                    <a:pt x="0" y="1264107"/>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latin typeface="NewCentury-Narrow" panose="020B0500000000000000" pitchFamily="34" charset="0"/>
                  <a:ea typeface="NewCentury-Narrow" panose="020B0500000000000000" pitchFamily="34" charset="0"/>
                  <a:cs typeface="NewCentury-Narrow" panose="020B0500000000000000" pitchFamily="34" charset="0"/>
                </a:rPr>
                <a:t>Nông dân</a:t>
              </a:r>
            </a:p>
          </p:txBody>
        </p:sp>
        <p:sp>
          <p:nvSpPr>
            <p:cNvPr id="23" name="Freeform: Shape 22">
              <a:extLst>
                <a:ext uri="{FF2B5EF4-FFF2-40B4-BE49-F238E27FC236}">
                  <a16:creationId xmlns:a16="http://schemas.microsoft.com/office/drawing/2014/main" id="{33764331-3445-9092-4BF0-CEE488D63734}"/>
                </a:ext>
              </a:extLst>
            </p:cNvPr>
            <p:cNvSpPr/>
            <p:nvPr/>
          </p:nvSpPr>
          <p:spPr>
            <a:xfrm>
              <a:off x="9010431" y="4180633"/>
              <a:ext cx="2528215" cy="1264107"/>
            </a:xfrm>
            <a:custGeom>
              <a:avLst/>
              <a:gdLst>
                <a:gd name="connsiteX0" fmla="*/ 0 w 2528215"/>
                <a:gd name="connsiteY0" fmla="*/ 0 h 1264107"/>
                <a:gd name="connsiteX1" fmla="*/ 2528215 w 2528215"/>
                <a:gd name="connsiteY1" fmla="*/ 0 h 1264107"/>
                <a:gd name="connsiteX2" fmla="*/ 2528215 w 2528215"/>
                <a:gd name="connsiteY2" fmla="*/ 1264107 h 1264107"/>
                <a:gd name="connsiteX3" fmla="*/ 0 w 2528215"/>
                <a:gd name="connsiteY3" fmla="*/ 1264107 h 1264107"/>
                <a:gd name="connsiteX4" fmla="*/ 0 w 2528215"/>
                <a:gd name="connsiteY4" fmla="*/ 0 h 126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215" h="1264107">
                  <a:moveTo>
                    <a:pt x="0" y="0"/>
                  </a:moveTo>
                  <a:lnTo>
                    <a:pt x="2528215" y="0"/>
                  </a:lnTo>
                  <a:lnTo>
                    <a:pt x="2528215" y="1264107"/>
                  </a:lnTo>
                  <a:lnTo>
                    <a:pt x="0" y="1264107"/>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vi-VN" sz="2500" kern="1200">
                  <a:latin typeface="NewCentury-Narrow" panose="020B0500000000000000" pitchFamily="34" charset="0"/>
                  <a:ea typeface="NewCentury-Narrow" panose="020B0500000000000000" pitchFamily="34" charset="0"/>
                  <a:cs typeface="NewCentury-Narrow" panose="020B0500000000000000" pitchFamily="34" charset="0"/>
                </a:rPr>
                <a:t>các tầng lớp nhân dân lao động khác</a:t>
              </a:r>
              <a:endParaRPr lang="en-US" sz="2500" kern="120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5" name="Freeform: Shape 24">
              <a:extLst>
                <a:ext uri="{FF2B5EF4-FFF2-40B4-BE49-F238E27FC236}">
                  <a16:creationId xmlns:a16="http://schemas.microsoft.com/office/drawing/2014/main" id="{4FA119C8-1EF1-1F2D-64FB-39B088619A30}"/>
                </a:ext>
              </a:extLst>
            </p:cNvPr>
            <p:cNvSpPr/>
            <p:nvPr/>
          </p:nvSpPr>
          <p:spPr>
            <a:xfrm>
              <a:off x="3809740" y="2512971"/>
              <a:ext cx="3059140" cy="1264107"/>
            </a:xfrm>
            <a:custGeom>
              <a:avLst/>
              <a:gdLst>
                <a:gd name="connsiteX0" fmla="*/ 0 w 3059140"/>
                <a:gd name="connsiteY0" fmla="*/ 0 h 1264107"/>
                <a:gd name="connsiteX1" fmla="*/ 3059140 w 3059140"/>
                <a:gd name="connsiteY1" fmla="*/ 0 h 1264107"/>
                <a:gd name="connsiteX2" fmla="*/ 3059140 w 3059140"/>
                <a:gd name="connsiteY2" fmla="*/ 1264107 h 1264107"/>
                <a:gd name="connsiteX3" fmla="*/ 0 w 3059140"/>
                <a:gd name="connsiteY3" fmla="*/ 1264107 h 1264107"/>
                <a:gd name="connsiteX4" fmla="*/ 0 w 3059140"/>
                <a:gd name="connsiteY4" fmla="*/ 0 h 126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9140" h="1264107">
                  <a:moveTo>
                    <a:pt x="0" y="0"/>
                  </a:moveTo>
                  <a:lnTo>
                    <a:pt x="3059140" y="0"/>
                  </a:lnTo>
                  <a:lnTo>
                    <a:pt x="3059140" y="1264107"/>
                  </a:lnTo>
                  <a:lnTo>
                    <a:pt x="0" y="1264107"/>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lt1">
                <a:shade val="80000"/>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latin typeface="NewCentury-Narrow" panose="020B0500000000000000" pitchFamily="34" charset="0"/>
                  <a:ea typeface="NewCentury-Narrow" panose="020B0500000000000000" pitchFamily="34" charset="0"/>
                  <a:cs typeface="NewCentury-Narrow" panose="020B0500000000000000" pitchFamily="34" charset="0"/>
                </a:rPr>
                <a:t>B</a:t>
              </a:r>
              <a:r>
                <a:rPr lang="vi-VN" sz="2500" kern="1200">
                  <a:effectLst/>
                  <a:latin typeface="NewCentury-Narrow" panose="020B0500000000000000" pitchFamily="34" charset="0"/>
                  <a:ea typeface="NewCentury-Narrow" panose="020B0500000000000000" pitchFamily="34" charset="0"/>
                  <a:cs typeface="NewCentury-Narrow" panose="020B0500000000000000" pitchFamily="34" charset="0"/>
                </a:rPr>
                <a:t>ao gồm toàn thể nhân dân, tất cả những người Việt Nam yêu nước</a:t>
              </a:r>
              <a:endParaRPr lang="en-US" sz="2500" kern="1200">
                <a:latin typeface="NewCentury-Narrow" panose="020B0500000000000000" pitchFamily="34" charset="0"/>
                <a:ea typeface="NewCentury-Narrow" panose="020B0500000000000000" pitchFamily="34" charset="0"/>
                <a:cs typeface="NewCentury-Narrow" panose="020B0500000000000000" pitchFamily="34" charset="0"/>
              </a:endParaRPr>
            </a:p>
          </p:txBody>
        </p:sp>
      </p:grpSp>
      <p:sp>
        <p:nvSpPr>
          <p:cNvPr id="6" name="Oval 5">
            <a:extLst>
              <a:ext uri="{FF2B5EF4-FFF2-40B4-BE49-F238E27FC236}">
                <a16:creationId xmlns:a16="http://schemas.microsoft.com/office/drawing/2014/main" id="{5F9C2199-196E-D8B6-253D-1443C74A2CE8}"/>
              </a:ext>
            </a:extLst>
          </p:cNvPr>
          <p:cNvSpPr/>
          <p:nvPr/>
        </p:nvSpPr>
        <p:spPr>
          <a:xfrm>
            <a:off x="3401507" y="5533704"/>
            <a:ext cx="961846" cy="866468"/>
          </a:xfrm>
          <a:prstGeom prst="ellipse">
            <a:avLst/>
          </a:prstGeom>
          <a:solidFill>
            <a:srgbClr val="FFFF00"/>
          </a:solidFill>
          <a:ln>
            <a:noFill/>
          </a:ln>
          <a:effectLst>
            <a:outerShdw blurRad="44450" dist="27940" dir="5400000" algn="ctr">
              <a:srgbClr val="000000">
                <a:alpha val="32000"/>
              </a:srgbClr>
            </a:outerShdw>
            <a:softEdge rad="1270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66FF"/>
                </a:solidFill>
              </a:rPr>
              <a:t>Nguyên tắc</a:t>
            </a:r>
          </a:p>
        </p:txBody>
      </p:sp>
      <p:sp>
        <p:nvSpPr>
          <p:cNvPr id="7" name="Oval 6">
            <a:extLst>
              <a:ext uri="{FF2B5EF4-FFF2-40B4-BE49-F238E27FC236}">
                <a16:creationId xmlns:a16="http://schemas.microsoft.com/office/drawing/2014/main" id="{8D8E525D-0971-B6D6-6D67-7468C7C3BD4D}"/>
              </a:ext>
            </a:extLst>
          </p:cNvPr>
          <p:cNvSpPr/>
          <p:nvPr/>
        </p:nvSpPr>
        <p:spPr>
          <a:xfrm>
            <a:off x="8058583" y="1531258"/>
            <a:ext cx="722649" cy="650990"/>
          </a:xfrm>
          <a:prstGeom prst="ellipse">
            <a:avLst/>
          </a:prstGeom>
          <a:solidFill>
            <a:srgbClr val="FFFF00"/>
          </a:solidFill>
          <a:ln>
            <a:noFill/>
          </a:ln>
          <a:effectLst>
            <a:outerShdw blurRad="44450" dist="27940" dir="5400000" algn="ctr">
              <a:srgbClr val="000000">
                <a:alpha val="32000"/>
              </a:srgbClr>
            </a:outerShdw>
            <a:softEdge rad="1270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66FF"/>
                </a:solidFill>
              </a:rPr>
              <a:t>Mục đích</a:t>
            </a:r>
          </a:p>
        </p:txBody>
      </p:sp>
      <p:sp>
        <p:nvSpPr>
          <p:cNvPr id="8" name="Oval 7">
            <a:extLst>
              <a:ext uri="{FF2B5EF4-FFF2-40B4-BE49-F238E27FC236}">
                <a16:creationId xmlns:a16="http://schemas.microsoft.com/office/drawing/2014/main" id="{E3B54679-5A78-F54E-DC1A-44689208FFDD}"/>
              </a:ext>
            </a:extLst>
          </p:cNvPr>
          <p:cNvSpPr/>
          <p:nvPr/>
        </p:nvSpPr>
        <p:spPr>
          <a:xfrm>
            <a:off x="3257386" y="1998569"/>
            <a:ext cx="794914" cy="716089"/>
          </a:xfrm>
          <a:prstGeom prst="ellipse">
            <a:avLst/>
          </a:prstGeom>
          <a:solidFill>
            <a:srgbClr val="FFFF00"/>
          </a:solidFill>
          <a:ln>
            <a:noFill/>
          </a:ln>
          <a:effectLst>
            <a:outerShdw blurRad="44450" dist="27940" dir="5400000" algn="ctr">
              <a:srgbClr val="000000">
                <a:alpha val="32000"/>
              </a:srgbClr>
            </a:outerShdw>
            <a:softEdge rad="1270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66FF"/>
                </a:solidFill>
                <a:latin typeface="Calibri (Body)"/>
                <a:ea typeface="NewCentury-Narrow" panose="020B0500000000000000" pitchFamily="34" charset="0"/>
                <a:cs typeface="NewCentury-Narrow" panose="020B0500000000000000" pitchFamily="34" charset="0"/>
              </a:rPr>
              <a:t>Chủ</a:t>
            </a:r>
            <a:r>
              <a:rPr lang="en-US" sz="1400" b="1" spc="-150">
                <a:solidFill>
                  <a:srgbClr val="0066FF"/>
                </a:solidFill>
                <a:latin typeface="Calibri (Body)"/>
                <a:ea typeface="NewCentury-Narrow" panose="020B0500000000000000" pitchFamily="34" charset="0"/>
                <a:cs typeface="NewCentury-Narrow" panose="020B0500000000000000" pitchFamily="34" charset="0"/>
              </a:rPr>
              <a:t> thể</a:t>
            </a:r>
          </a:p>
        </p:txBody>
      </p:sp>
      <p:sp>
        <p:nvSpPr>
          <p:cNvPr id="10" name="Oval 9">
            <a:extLst>
              <a:ext uri="{FF2B5EF4-FFF2-40B4-BE49-F238E27FC236}">
                <a16:creationId xmlns:a16="http://schemas.microsoft.com/office/drawing/2014/main" id="{3221D012-D56F-2A47-F842-0C8898786906}"/>
              </a:ext>
            </a:extLst>
          </p:cNvPr>
          <p:cNvSpPr/>
          <p:nvPr/>
        </p:nvSpPr>
        <p:spPr>
          <a:xfrm>
            <a:off x="2720504" y="3937905"/>
            <a:ext cx="874405" cy="787698"/>
          </a:xfrm>
          <a:prstGeom prst="ellipse">
            <a:avLst/>
          </a:prstGeom>
          <a:solidFill>
            <a:srgbClr val="FFFF00"/>
          </a:solidFill>
          <a:ln>
            <a:noFill/>
          </a:ln>
          <a:effectLst>
            <a:outerShdw blurRad="44450" dist="27940" dir="5400000" algn="ctr">
              <a:srgbClr val="000000">
                <a:alpha val="32000"/>
              </a:srgbClr>
            </a:outerShdw>
            <a:softEdge rad="1270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66FF"/>
                </a:solidFill>
              </a:rPr>
              <a:t>Nòng cốt</a:t>
            </a:r>
          </a:p>
        </p:txBody>
      </p:sp>
      <p:sp>
        <p:nvSpPr>
          <p:cNvPr id="11" name="Oval 10">
            <a:extLst>
              <a:ext uri="{FF2B5EF4-FFF2-40B4-BE49-F238E27FC236}">
                <a16:creationId xmlns:a16="http://schemas.microsoft.com/office/drawing/2014/main" id="{FD6F305E-AA0B-AC6F-4195-760D29FE5658}"/>
              </a:ext>
            </a:extLst>
          </p:cNvPr>
          <p:cNvSpPr/>
          <p:nvPr/>
        </p:nvSpPr>
        <p:spPr>
          <a:xfrm>
            <a:off x="5816760" y="3944259"/>
            <a:ext cx="874405" cy="787698"/>
          </a:xfrm>
          <a:prstGeom prst="ellipse">
            <a:avLst/>
          </a:prstGeom>
          <a:solidFill>
            <a:srgbClr val="FFFF00"/>
          </a:solidFill>
          <a:ln>
            <a:noFill/>
          </a:ln>
          <a:effectLst>
            <a:outerShdw blurRad="44450" dist="27940" dir="5400000" algn="ctr">
              <a:srgbClr val="000000">
                <a:alpha val="32000"/>
              </a:srgbClr>
            </a:outerShdw>
            <a:softEdge rad="12700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66FF"/>
                </a:solidFill>
              </a:rPr>
              <a:t>Nòng cốt</a:t>
            </a:r>
          </a:p>
        </p:txBody>
      </p:sp>
      <p:sp>
        <p:nvSpPr>
          <p:cNvPr id="13" name="Rectangle 12">
            <a:extLst>
              <a:ext uri="{FF2B5EF4-FFF2-40B4-BE49-F238E27FC236}">
                <a16:creationId xmlns:a16="http://schemas.microsoft.com/office/drawing/2014/main" id="{9013740E-DAC7-42D7-896C-153F99743E34}"/>
              </a:ext>
            </a:extLst>
          </p:cNvPr>
          <p:cNvSpPr/>
          <p:nvPr/>
        </p:nvSpPr>
        <p:spPr>
          <a:xfrm>
            <a:off x="856527" y="504508"/>
            <a:ext cx="4363618" cy="1003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200" b="1" i="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b. </a:t>
            </a:r>
            <a:r>
              <a:rPr lang="vi-VN" sz="2200" b="1" i="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Nền </a:t>
            </a:r>
            <a:r>
              <a:rPr lang="vi-VN"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tảng của khối đại đoàn kết toàn dân tộc</a:t>
            </a:r>
            <a:endParaRPr lang="en-US" sz="22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A21B525B-132F-2AF5-5676-550CAB5EAE4A}"/>
              </a:ext>
            </a:extLst>
          </p:cNvPr>
          <p:cNvGrpSpPr/>
          <p:nvPr/>
        </p:nvGrpSpPr>
        <p:grpSpPr>
          <a:xfrm>
            <a:off x="-761223" y="4016416"/>
            <a:ext cx="4002918" cy="2723920"/>
            <a:chOff x="-633627" y="4016416"/>
            <a:chExt cx="4002918" cy="2723920"/>
          </a:xfrm>
        </p:grpSpPr>
        <p:sp>
          <p:nvSpPr>
            <p:cNvPr id="5" name="Freeform: Shape 4">
              <a:extLst>
                <a:ext uri="{FF2B5EF4-FFF2-40B4-BE49-F238E27FC236}">
                  <a16:creationId xmlns:a16="http://schemas.microsoft.com/office/drawing/2014/main" id="{1ADE3F73-C705-B482-DD49-EC23B98037F5}"/>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4F9DDF43-DE2E-7237-0451-2A8A14FDF741}"/>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a:solidFill>
                <a:srgbClr val="FFFF00"/>
              </a:solidFill>
            </a:ln>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4337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D44D-3641-40DB-AA7A-1ABE0C37D579}"/>
              </a:ext>
            </a:extLst>
          </p:cNvPr>
          <p:cNvSpPr>
            <a:spLocks noGrp="1"/>
          </p:cNvSpPr>
          <p:nvPr>
            <p:ph type="title"/>
          </p:nvPr>
        </p:nvSpPr>
        <p:spPr>
          <a:xfrm>
            <a:off x="2707575" y="450204"/>
            <a:ext cx="6129468" cy="730114"/>
          </a:xfrm>
        </p:spPr>
        <p:txBody>
          <a:bodyPr/>
          <a:lstStyle/>
          <a:p>
            <a:pPr algn="ctr"/>
            <a:r>
              <a:rPr lang="en-US" sz="3200" b="1" dirty="0"/>
              <a:t>Danh </a:t>
            </a:r>
            <a:r>
              <a:rPr lang="en-US" sz="3200" b="1" dirty="0" err="1"/>
              <a:t>mục</a:t>
            </a:r>
            <a:r>
              <a:rPr lang="en-US" sz="3200" b="1" dirty="0"/>
              <a:t> </a:t>
            </a:r>
            <a:r>
              <a:rPr lang="en-US" sz="3200" b="1" dirty="0" err="1"/>
              <a:t>tài</a:t>
            </a:r>
            <a:r>
              <a:rPr lang="en-US" sz="3200" b="1" dirty="0"/>
              <a:t> </a:t>
            </a:r>
            <a:r>
              <a:rPr lang="en-US" sz="3200" b="1" dirty="0" err="1"/>
              <a:t>liệu</a:t>
            </a:r>
            <a:r>
              <a:rPr lang="en-US" sz="3200" b="1" dirty="0"/>
              <a:t> </a:t>
            </a:r>
            <a:r>
              <a:rPr lang="en-US" sz="3200" b="1" dirty="0" err="1"/>
              <a:t>tham</a:t>
            </a:r>
            <a:r>
              <a:rPr lang="en-US" sz="3200" b="1" dirty="0"/>
              <a:t> </a:t>
            </a:r>
            <a:r>
              <a:rPr lang="en-US" sz="3200" b="1" dirty="0" err="1"/>
              <a:t>khảo</a:t>
            </a:r>
            <a:endParaRPr lang="en-US" sz="3200" b="1" dirty="0"/>
          </a:p>
        </p:txBody>
      </p:sp>
      <p:sp>
        <p:nvSpPr>
          <p:cNvPr id="3" name="Text Placeholder 2">
            <a:extLst>
              <a:ext uri="{FF2B5EF4-FFF2-40B4-BE49-F238E27FC236}">
                <a16:creationId xmlns:a16="http://schemas.microsoft.com/office/drawing/2014/main" id="{0C01E703-0222-40A0-AEEB-A831717975EC}"/>
              </a:ext>
            </a:extLst>
          </p:cNvPr>
          <p:cNvSpPr>
            <a:spLocks noGrp="1"/>
          </p:cNvSpPr>
          <p:nvPr>
            <p:ph type="body" idx="1"/>
          </p:nvPr>
        </p:nvSpPr>
        <p:spPr>
          <a:xfrm>
            <a:off x="1448497" y="1608581"/>
            <a:ext cx="8187199" cy="4931059"/>
          </a:xfrm>
        </p:spPr>
        <p:txBody>
          <a:bodyPr/>
          <a:lstStyle/>
          <a:p>
            <a:pPr marL="0" indent="0" algn="just">
              <a:lnSpc>
                <a:spcPct val="107000"/>
              </a:lnSpc>
              <a:spcBef>
                <a:spcPts val="400"/>
              </a:spcBef>
              <a:spcAft>
                <a:spcPts val="400"/>
              </a:spcAft>
              <a:buNone/>
            </a:pPr>
            <a:r>
              <a:rPr lang="en-US" sz="1867" dirty="0"/>
              <a:t> </a:t>
            </a:r>
            <a:r>
              <a:rPr lang="vi-VN" sz="2000" dirty="0"/>
              <a:t>1. Nguyễn Phúc Luân: Ngoại giao Hồ Chí Minh - Lấy chí nhân thay cường bạo, Nxb. Công an nhân dân, Hà Nội, 2003.</a:t>
            </a:r>
            <a:endParaRPr lang="en-US" sz="2000" dirty="0"/>
          </a:p>
          <a:p>
            <a:pPr marL="0" indent="0" algn="just">
              <a:lnSpc>
                <a:spcPct val="107000"/>
              </a:lnSpc>
              <a:spcBef>
                <a:spcPts val="400"/>
              </a:spcBef>
              <a:spcAft>
                <a:spcPts val="400"/>
              </a:spcAft>
              <a:buNone/>
            </a:pPr>
            <a:r>
              <a:rPr lang="vi-VN" sz="2000" dirty="0"/>
              <a:t>2. Hồ Chí Minh: Toàn tập, 15 tập, Nxb. Chính trị quốc gia, Hà Nội, 2011.</a:t>
            </a:r>
            <a:endParaRPr lang="en-US" sz="2000" dirty="0"/>
          </a:p>
          <a:p>
            <a:pPr marL="0" indent="0" algn="just">
              <a:lnSpc>
                <a:spcPct val="107000"/>
              </a:lnSpc>
              <a:spcBef>
                <a:spcPts val="400"/>
              </a:spcBef>
              <a:spcAft>
                <a:spcPts val="400"/>
              </a:spcAft>
              <a:buNone/>
            </a:pPr>
            <a:r>
              <a:rPr lang="vi-VN" sz="2000" dirty="0"/>
              <a:t>3. Nguyễn Dy Niên: Tư tưởng ngoại giao Hồ Chí Minh, Nxb. Chính trị quốc gia, Hà Nội, 2002.</a:t>
            </a:r>
            <a:endParaRPr lang="en-US" sz="2000" dirty="0"/>
          </a:p>
          <a:p>
            <a:pPr marL="0" indent="0" algn="just">
              <a:lnSpc>
                <a:spcPct val="107000"/>
              </a:lnSpc>
              <a:spcBef>
                <a:spcPts val="400"/>
              </a:spcBef>
              <a:spcAft>
                <a:spcPts val="400"/>
              </a:spcAft>
              <a:buNone/>
            </a:pPr>
            <a:r>
              <a:rPr lang="vi-VN" sz="2000" dirty="0"/>
              <a:t>4. Phùng Hữu Phú (Chủ biên): Chiến lược đại đoàn kết Hồ Chí Minh, Nxb. Chính trị quốc gia, Hà Nội, 1995.</a:t>
            </a:r>
            <a:endParaRPr lang="en-US" sz="2000" dirty="0"/>
          </a:p>
          <a:p>
            <a:pPr marL="0" indent="0" algn="just">
              <a:lnSpc>
                <a:spcPct val="107000"/>
              </a:lnSpc>
              <a:spcBef>
                <a:spcPts val="400"/>
              </a:spcBef>
              <a:spcAft>
                <a:spcPts val="400"/>
              </a:spcAft>
              <a:buNone/>
            </a:pPr>
            <a:r>
              <a:rPr lang="vi-VN" sz="2000" dirty="0"/>
              <a:t>5. Song Thành: Hồ Chí Minh – Nhà tư tưởng lỗi lạc, Nxb. Lý luận chính trị, Hà Nội, 2005.</a:t>
            </a:r>
            <a:endParaRPr lang="en-US" sz="2000" dirty="0"/>
          </a:p>
          <a:p>
            <a:pPr marL="0" indent="0" algn="just">
              <a:lnSpc>
                <a:spcPct val="107000"/>
              </a:lnSpc>
              <a:spcBef>
                <a:spcPts val="400"/>
              </a:spcBef>
              <a:spcAft>
                <a:spcPts val="400"/>
              </a:spcAft>
              <a:buNone/>
            </a:pPr>
            <a:r>
              <a:rPr lang="vi-VN" sz="2000" dirty="0"/>
              <a:t>6. Lê Văn Yên: Hồ Chí Minh với chiến lược đoàn kết quốc tế trong cách mạng giải phóng dân tộc, Nxb. Chính trị quốc gia, Hà Nội, 2010</a:t>
            </a:r>
            <a:endParaRPr lang="en-US" sz="2000" dirty="0"/>
          </a:p>
          <a:p>
            <a:pPr>
              <a:buNone/>
            </a:pPr>
            <a:endParaRPr lang="en-US" sz="1867" dirty="0"/>
          </a:p>
        </p:txBody>
      </p:sp>
      <p:pic>
        <p:nvPicPr>
          <p:cNvPr id="4" name="Picture 3">
            <a:extLst>
              <a:ext uri="{FF2B5EF4-FFF2-40B4-BE49-F238E27FC236}">
                <a16:creationId xmlns:a16="http://schemas.microsoft.com/office/drawing/2014/main" id="{E6641C93-2AF5-2A02-5B7E-833FC282E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13765"/>
            <a:ext cx="1781035" cy="1592921"/>
          </a:xfrm>
          <a:prstGeom prst="rect">
            <a:avLst/>
          </a:prstGeom>
        </p:spPr>
      </p:pic>
      <p:pic>
        <p:nvPicPr>
          <p:cNvPr id="5" name="Picture 4" descr="C:\Users\QUOC HUY\Desktop\Logo_Đại_học_FPT.png">
            <a:extLst>
              <a:ext uri="{FF2B5EF4-FFF2-40B4-BE49-F238E27FC236}">
                <a16:creationId xmlns:a16="http://schemas.microsoft.com/office/drawing/2014/main" id="{21FCD300-A347-1752-F8ED-884A663A1D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1CF7781-A18F-0132-0B98-10626756BAE5}"/>
              </a:ext>
            </a:extLst>
          </p:cNvPr>
          <p:cNvGrpSpPr/>
          <p:nvPr/>
        </p:nvGrpSpPr>
        <p:grpSpPr>
          <a:xfrm>
            <a:off x="-761223" y="4016416"/>
            <a:ext cx="4002918" cy="2723920"/>
            <a:chOff x="-633627" y="4016416"/>
            <a:chExt cx="4002918" cy="2723920"/>
          </a:xfrm>
        </p:grpSpPr>
        <p:sp>
          <p:nvSpPr>
            <p:cNvPr id="7" name="Freeform: Shape 6">
              <a:extLst>
                <a:ext uri="{FF2B5EF4-FFF2-40B4-BE49-F238E27FC236}">
                  <a16:creationId xmlns:a16="http://schemas.microsoft.com/office/drawing/2014/main" id="{0133E317-510A-995B-1C6F-F096CBEB80AE}"/>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50E85686-2E7A-B190-6825-F888A4EED151}"/>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027340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6CED57-C86C-9BC7-D61F-7F41D238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28C7C0C-0F96-039E-924A-7D2F2298FAE7}"/>
              </a:ext>
            </a:extLst>
          </p:cNvPr>
          <p:cNvSpPr txBox="1"/>
          <p:nvPr/>
        </p:nvSpPr>
        <p:spPr>
          <a:xfrm>
            <a:off x="4258033" y="1505240"/>
            <a:ext cx="3328687" cy="923330"/>
          </a:xfrm>
          <a:prstGeom prst="rect">
            <a:avLst/>
          </a:prstGeom>
          <a:noFill/>
        </p:spPr>
        <p:txBody>
          <a:bodyPr wrap="square">
            <a:prstTxWarp prst="textChevron">
              <a:avLst/>
            </a:prstTxWarp>
            <a:spAutoFit/>
            <a:scene3d>
              <a:camera prst="orthographicFront"/>
              <a:lightRig rig="threePt" dir="t"/>
            </a:scene3d>
            <a:sp3d extrusionH="57150">
              <a:bevelT w="38100" h="38100" prst="angle"/>
            </a:sp3d>
          </a:bodyPr>
          <a:lstStyle/>
          <a:p>
            <a:r>
              <a:rPr lang="en-US" sz="540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Cảm ơn!</a:t>
            </a:r>
          </a:p>
        </p:txBody>
      </p:sp>
      <mc:AlternateContent xmlns:mc="http://schemas.openxmlformats.org/markup-compatibility/2006">
        <mc:Choice xmlns:am3d="http://schemas.microsoft.com/office/drawing/2017/model3d" Requires="am3d">
          <p:graphicFrame>
            <p:nvGraphicFramePr>
              <p:cNvPr id="10" name="3D Model 9" descr="Orbiting solar system">
                <a:extLst>
                  <a:ext uri="{FF2B5EF4-FFF2-40B4-BE49-F238E27FC236}">
                    <a16:creationId xmlns:a16="http://schemas.microsoft.com/office/drawing/2014/main" id="{772BAFBF-9931-CCF9-D4D6-14035ED9BFE0}"/>
                  </a:ext>
                </a:extLst>
              </p:cNvPr>
              <p:cNvGraphicFramePr>
                <a:graphicFrameLocks noChangeAspect="1"/>
              </p:cNvGraphicFramePr>
              <p:nvPr/>
            </p:nvGraphicFramePr>
            <p:xfrm>
              <a:off x="6003405" y="312453"/>
              <a:ext cx="6095999" cy="2223523"/>
            </p:xfrm>
            <a:graphic>
              <a:graphicData uri="http://schemas.microsoft.com/office/drawing/2017/model3d">
                <am3d:model3d r:embed="rId3">
                  <am3d:spPr>
                    <a:xfrm>
                      <a:off x="0" y="0"/>
                      <a:ext cx="6095999" cy="2223523"/>
                    </a:xfrm>
                    <a:prstGeom prst="rect">
                      <a:avLst/>
                    </a:prstGeom>
                  </am3d:spPr>
                  <am3d:camera>
                    <am3d:pos x="0" y="0" z="65307746"/>
                    <am3d:up dx="0" dy="36000000" dz="0"/>
                    <am3d:lookAt x="0" y="0" z="0"/>
                    <am3d:perspective fov="2700000"/>
                  </am3d:camera>
                  <am3d:trans>
                    <am3d:meterPerModelUnit n="77497" d="1000000"/>
                    <am3d:preTrans dx="-5741" dy="0" dz="678543"/>
                    <am3d:scale>
                      <am3d:sx n="1000000" d="1000000"/>
                      <am3d:sy n="1000000" d="1000000"/>
                      <am3d:sz n="1000000" d="1000000"/>
                    </am3d:scale>
                    <am3d:rot ax="1045832" ay="14673" az="4607"/>
                    <am3d:postTrans dx="0" dy="0" dz="0"/>
                  </am3d:trans>
                  <am3d:raster rName="Office3DRenderer" rVer="16.0.8326">
                    <am3d:blip r:embed="rId4"/>
                  </am3d:raster>
                  <am3d:extLst>
                    <a:ext uri="{9A65AA19-BECB-4387-8358-8AD5134E1D82}">
                      <a3danim:embedAnim xmlns:a3danim="http://schemas.microsoft.com/office/drawing/2018/animation/model3d" animId="0">
                        <a3danim:animPr length="326600" count="indefinite"/>
                      </a3danim:embedAnim>
                    </a:ext>
                    <a:ext uri="{E9DE012E-A134-456F-84FE-255F9AAD75C6}">
                      <a3danim:posterFrame xmlns:a3danim="http://schemas.microsoft.com/office/drawing/2018/animation/model3d" animId="0"/>
                    </a:ext>
                  </am3d:extLst>
                  <am3d:objViewport viewportSz="67661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Orbiting solar system">
                <a:extLst>
                  <a:ext uri="{FF2B5EF4-FFF2-40B4-BE49-F238E27FC236}">
                    <a16:creationId xmlns:a16="http://schemas.microsoft.com/office/drawing/2014/main" id="{772BAFBF-9931-CCF9-D4D6-14035ED9BFE0}"/>
                  </a:ext>
                </a:extLst>
              </p:cNvPr>
              <p:cNvPicPr>
                <a:picLocks noGrp="1" noRot="1" noChangeAspect="1" noMove="1" noResize="1" noEditPoints="1" noAdjustHandles="1" noChangeArrowheads="1" noChangeShapeType="1" noCrop="1"/>
              </p:cNvPicPr>
              <p:nvPr/>
            </p:nvPicPr>
            <p:blipFill>
              <a:blip r:embed="rId4"/>
              <a:stretch>
                <a:fillRect/>
              </a:stretch>
            </p:blipFill>
            <p:spPr>
              <a:xfrm>
                <a:off x="6003405" y="312453"/>
                <a:ext cx="6095999" cy="22235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Heart">
                <a:extLst>
                  <a:ext uri="{FF2B5EF4-FFF2-40B4-BE49-F238E27FC236}">
                    <a16:creationId xmlns:a16="http://schemas.microsoft.com/office/drawing/2014/main" id="{8B614BF3-4252-05AC-12C8-BF20E913F20D}"/>
                  </a:ext>
                </a:extLst>
              </p:cNvPr>
              <p:cNvGraphicFramePr>
                <a:graphicFrameLocks noChangeAspect="1"/>
              </p:cNvGraphicFramePr>
              <p:nvPr/>
            </p:nvGraphicFramePr>
            <p:xfrm>
              <a:off x="11488369" y="5874541"/>
              <a:ext cx="747899" cy="1145513"/>
            </p:xfrm>
            <a:graphic>
              <a:graphicData uri="http://schemas.microsoft.com/office/drawing/2017/model3d">
                <am3d:model3d r:embed="rId5">
                  <am3d:spPr>
                    <a:xfrm>
                      <a:off x="0" y="0"/>
                      <a:ext cx="747899" cy="1145513"/>
                    </a:xfrm>
                    <a:prstGeom prst="rect">
                      <a:avLst/>
                    </a:prstGeom>
                  </am3d:spPr>
                  <am3d:camera>
                    <am3d:pos x="0" y="0" z="63081903"/>
                    <am3d:up dx="0" dy="36000000" dz="0"/>
                    <am3d:lookAt x="0" y="0" z="0"/>
                    <am3d:perspective fov="2700000"/>
                  </am3d:camera>
                  <am3d:trans>
                    <am3d:meterPerModelUnit n="32205763" d="1000000"/>
                    <am3d:preTrans dx="0" dy="-16025263" dz="0"/>
                    <am3d:scale>
                      <am3d:sx n="1000000" d="1000000"/>
                      <am3d:sy n="1000000" d="1000000"/>
                      <am3d:sz n="1000000" d="1000000"/>
                    </am3d:scale>
                    <am3d:rot ax="3645049" ay="-2716782" az="-3105420"/>
                    <am3d:postTrans dx="0" dy="0" dz="0"/>
                  </am3d:trans>
                  <am3d:raster rName="Office3DRenderer" rVer="16.0.8326">
                    <am3d:blip r:embed="rId6"/>
                  </am3d:raster>
                  <am3d:objViewport viewportSz="13939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Heart">
                <a:extLst>
                  <a:ext uri="{FF2B5EF4-FFF2-40B4-BE49-F238E27FC236}">
                    <a16:creationId xmlns:a16="http://schemas.microsoft.com/office/drawing/2014/main" id="{8B614BF3-4252-05AC-12C8-BF20E913F20D}"/>
                  </a:ext>
                </a:extLst>
              </p:cNvPr>
              <p:cNvPicPr>
                <a:picLocks noGrp="1" noRot="1" noChangeAspect="1" noMove="1" noResize="1" noEditPoints="1" noAdjustHandles="1" noChangeArrowheads="1" noChangeShapeType="1" noCrop="1"/>
              </p:cNvPicPr>
              <p:nvPr/>
            </p:nvPicPr>
            <p:blipFill>
              <a:blip r:embed="rId6"/>
              <a:stretch>
                <a:fillRect/>
              </a:stretch>
            </p:blipFill>
            <p:spPr>
              <a:xfrm>
                <a:off x="11488369" y="5874541"/>
                <a:ext cx="747899" cy="11455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1FC00E89-9217-E9BF-8DC1-E1218BA47A9F}"/>
                  </a:ext>
                </a:extLst>
              </p:cNvPr>
              <p:cNvGraphicFramePr>
                <a:graphicFrameLocks noChangeAspect="1"/>
              </p:cNvGraphicFramePr>
              <p:nvPr/>
            </p:nvGraphicFramePr>
            <p:xfrm>
              <a:off x="9549115" y="5683171"/>
              <a:ext cx="2652428" cy="1391503"/>
            </p:xfrm>
            <a:graphic>
              <a:graphicData uri="http://schemas.microsoft.com/office/drawing/2017/model3d">
                <am3d:model3d r:embed="rId7">
                  <am3d:spPr>
                    <a:xfrm>
                      <a:off x="0" y="0"/>
                      <a:ext cx="2652428" cy="1391503"/>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2071423" ay="-71645" az="-49278"/>
                    <am3d:postTrans dx="0" dy="0" dz="0"/>
                  </am3d:trans>
                  <am3d:raster rName="Office3DRenderer" rVer="16.0.8326">
                    <am3d:blip r:embed="rId8"/>
                  </am3d:raster>
                  <am3d:objViewport viewportSz="2874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1FC00E89-9217-E9BF-8DC1-E1218BA47A9F}"/>
                  </a:ext>
                </a:extLst>
              </p:cNvPr>
              <p:cNvPicPr>
                <a:picLocks noGrp="1" noRot="1" noChangeAspect="1" noMove="1" noResize="1" noEditPoints="1" noAdjustHandles="1" noChangeArrowheads="1" noChangeShapeType="1" noCrop="1"/>
              </p:cNvPicPr>
              <p:nvPr/>
            </p:nvPicPr>
            <p:blipFill>
              <a:blip r:embed="rId8"/>
              <a:stretch>
                <a:fillRect/>
              </a:stretch>
            </p:blipFill>
            <p:spPr>
              <a:xfrm>
                <a:off x="9549115" y="5683171"/>
                <a:ext cx="2652428" cy="1391503"/>
              </a:xfrm>
              <a:prstGeom prst="rect">
                <a:avLst/>
              </a:prstGeom>
              <a:ln>
                <a:noFill/>
              </a:ln>
              <a:effectLst>
                <a:outerShdw blurRad="190500" dist="228600" dir="2700000" algn="ctr">
                  <a:srgbClr val="000000">
                    <a:alpha val="30000"/>
                  </a:srgbClr>
                </a:outerShdw>
              </a:effectLst>
            </p:spPr>
          </p:pic>
        </mc:Fallback>
      </mc:AlternateContent>
    </p:spTree>
    <p:extLst>
      <p:ext uri="{BB962C8B-B14F-4D97-AF65-F5344CB8AC3E}">
        <p14:creationId xmlns:p14="http://schemas.microsoft.com/office/powerpoint/2010/main" val="201201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26600" fill="hold"/>
                                        <p:tgtEl>
                                          <p:spTgt spid="10"/>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5A07921-65BF-54B1-A347-A327DBC6A2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AFC62F-0B99-92D0-E359-3EEB400E9F75}"/>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DE97DA5F-EA36-6C38-04B3-3CD54A5238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41B86C5-1713-F87A-2EAE-F4FB8090BA65}"/>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41B86C5-1713-F87A-2EAE-F4FB8090BA65}"/>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8FB7E912-C46E-1935-85FB-A2EECAE76693}"/>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8FB7E912-C46E-1935-85FB-A2EECAE76693}"/>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10" name="Title 1">
            <a:extLst>
              <a:ext uri="{FF2B5EF4-FFF2-40B4-BE49-F238E27FC236}">
                <a16:creationId xmlns:a16="http://schemas.microsoft.com/office/drawing/2014/main" id="{CFB65272-8BC5-0C0A-2631-4D23DE1050EB}"/>
              </a:ext>
            </a:extLst>
          </p:cNvPr>
          <p:cNvSpPr txBox="1">
            <a:spLocks/>
          </p:cNvSpPr>
          <p:nvPr/>
        </p:nvSpPr>
        <p:spPr>
          <a:xfrm>
            <a:off x="4417934" y="3206578"/>
            <a:ext cx="5486400" cy="8421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5.1.1. </a:t>
            </a:r>
            <a:r>
              <a:rPr lang="vi-VN"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Vai trò của đại đoàn kết toàn dân tộc</a:t>
            </a:r>
            <a:br>
              <a:rPr lang="en-US" sz="2500" b="1"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br>
            <a:r>
              <a:rPr lang="en-US" sz="2500" b="1"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         </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11" name="Shape 129">
            <a:extLst>
              <a:ext uri="{FF2B5EF4-FFF2-40B4-BE49-F238E27FC236}">
                <a16:creationId xmlns:a16="http://schemas.microsoft.com/office/drawing/2014/main" id="{C072D644-8B7B-F23A-DCD2-E7B318B33D35}"/>
              </a:ext>
            </a:extLst>
          </p:cNvPr>
          <p:cNvSpPr txBox="1">
            <a:spLocks/>
          </p:cNvSpPr>
          <p:nvPr/>
        </p:nvSpPr>
        <p:spPr>
          <a:xfrm>
            <a:off x="3935548" y="1725501"/>
            <a:ext cx="5845216" cy="1385279"/>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a:t>
            </a:r>
            <a:r>
              <a:rPr lang="vi-VN" sz="25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I. Tư Tưởng Hồ Chí Minh Về Đại Đoàn Kết Toàn Dân Tộc</a:t>
            </a:r>
            <a:endParaRPr lang="en-US" sz="25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40024018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5400000">
            <a:off x="11660765" y="556334"/>
            <a:ext cx="1431802" cy="307777"/>
          </a:xfrm>
          <a:prstGeom prst="rect">
            <a:avLst/>
          </a:prstGeom>
        </p:spPr>
        <p:txBody>
          <a:bodyPr wrap="none">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Slidehood.com</a:t>
            </a:r>
          </a:p>
        </p:txBody>
      </p:sp>
      <p:sp>
        <p:nvSpPr>
          <p:cNvPr id="3" name="Rectangle 2"/>
          <p:cNvSpPr/>
          <p:nvPr/>
        </p:nvSpPr>
        <p:spPr>
          <a:xfrm>
            <a:off x="902823" y="690096"/>
            <a:ext cx="9544293" cy="830997"/>
          </a:xfrm>
          <a:prstGeom prst="rect">
            <a:avLst/>
          </a:prstGeom>
        </p:spPr>
        <p:txBody>
          <a:bodyPr wrap="square">
            <a:spAutoFit/>
          </a:bodyPr>
          <a:lstStyle/>
          <a:p>
            <a:r>
              <a:rPr lang="en-US" sz="2400" b="1"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 </a:t>
            </a:r>
            <a:r>
              <a:rPr lang="vi-VN" sz="2400" b="1" i="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Đại </a:t>
            </a:r>
            <a:r>
              <a:rPr lang="vi-VN" sz="2400" b="1" i="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đoàn kết toàn dân tộc là vấn đề có ý nghĩa chiến lược, quyết định thành công của cách mạng</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087" y="2278401"/>
            <a:ext cx="3846233" cy="346681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 name="Picture 1" descr="C:\Users\QUOC HUY\Desktop\Logo_Đại_học_FPT.png">
            <a:extLst>
              <a:ext uri="{FF2B5EF4-FFF2-40B4-BE49-F238E27FC236}">
                <a16:creationId xmlns:a16="http://schemas.microsoft.com/office/drawing/2014/main" id="{62441158-DA49-2782-BD9F-27B4A13FF9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3DC7094F-C722-DBC1-55D0-59A185129B4C}"/>
              </a:ext>
            </a:extLst>
          </p:cNvPr>
          <p:cNvSpPr/>
          <p:nvPr/>
        </p:nvSpPr>
        <p:spPr>
          <a:xfrm>
            <a:off x="2566682" y="3727047"/>
            <a:ext cx="546905" cy="821802"/>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859FB54-66D1-4B36-CAAA-0398FE54B786}"/>
              </a:ext>
            </a:extLst>
          </p:cNvPr>
          <p:cNvGrpSpPr/>
          <p:nvPr/>
        </p:nvGrpSpPr>
        <p:grpSpPr>
          <a:xfrm>
            <a:off x="3113589" y="2255251"/>
            <a:ext cx="4676172" cy="3636264"/>
            <a:chOff x="3113589" y="2255251"/>
            <a:chExt cx="4676172" cy="3636264"/>
          </a:xfrm>
        </p:grpSpPr>
        <p:sp>
          <p:nvSpPr>
            <p:cNvPr id="14" name="Freeform: Shape 13">
              <a:extLst>
                <a:ext uri="{FF2B5EF4-FFF2-40B4-BE49-F238E27FC236}">
                  <a16:creationId xmlns:a16="http://schemas.microsoft.com/office/drawing/2014/main" id="{127C8712-DFFD-72B5-49FA-F9FDB3E1CFD9}"/>
                </a:ext>
              </a:extLst>
            </p:cNvPr>
            <p:cNvSpPr/>
            <p:nvPr/>
          </p:nvSpPr>
          <p:spPr>
            <a:xfrm>
              <a:off x="3113589" y="2349262"/>
              <a:ext cx="2982411" cy="3542253"/>
            </a:xfrm>
            <a:custGeom>
              <a:avLst/>
              <a:gdLst>
                <a:gd name="connsiteX0" fmla="*/ 0 w 1516283"/>
                <a:gd name="connsiteY0" fmla="*/ 0 h 1099595"/>
                <a:gd name="connsiteX1" fmla="*/ 0 w 1516283"/>
                <a:gd name="connsiteY1" fmla="*/ 1099595 h 1099595"/>
                <a:gd name="connsiteX2" fmla="*/ 0 w 1516283"/>
                <a:gd name="connsiteY2" fmla="*/ 1099595 h 1099595"/>
                <a:gd name="connsiteX3" fmla="*/ 1516283 w 1516283"/>
                <a:gd name="connsiteY3" fmla="*/ 1088020 h 1099595"/>
                <a:gd name="connsiteX4" fmla="*/ 1493134 w 1516283"/>
                <a:gd name="connsiteY4" fmla="*/ 1088020 h 1099595"/>
                <a:gd name="connsiteX5" fmla="*/ 1493134 w 1516283"/>
                <a:gd name="connsiteY5" fmla="*/ 1088020 h 109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6283" h="1099595">
                  <a:moveTo>
                    <a:pt x="0" y="0"/>
                  </a:moveTo>
                  <a:lnTo>
                    <a:pt x="0" y="1099595"/>
                  </a:lnTo>
                  <a:lnTo>
                    <a:pt x="0" y="1099595"/>
                  </a:lnTo>
                  <a:lnTo>
                    <a:pt x="1516283" y="1088020"/>
                  </a:lnTo>
                  <a:lnTo>
                    <a:pt x="1493134" y="1088020"/>
                  </a:lnTo>
                  <a:lnTo>
                    <a:pt x="1493134" y="1088020"/>
                  </a:lnTo>
                </a:path>
              </a:pathLst>
            </a:custGeom>
            <a:solidFill>
              <a:schemeClr val="accent5">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94612" y="2255251"/>
              <a:ext cx="4595149" cy="3542252"/>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nchor="ctr">
              <a:spAutoFit/>
            </a:bodyPr>
            <a:lstStyle/>
            <a:p>
              <a:pPr algn="just" fontAlgn="base">
                <a:lnSpc>
                  <a:spcPct val="150000"/>
                </a:lnSpc>
                <a:spcAft>
                  <a:spcPts val="1600"/>
                </a:spcAft>
              </a:pPr>
              <a:r>
                <a:rPr lang="en-US" sz="2400">
                  <a:latin typeface="NewCentury-Narrow" panose="020B0500000000000000" pitchFamily="34" charset="0"/>
                  <a:ea typeface="NewCentury-Narrow" panose="020B0500000000000000" pitchFamily="34" charset="0"/>
                  <a:cs typeface="NewCentury-Narrow" panose="020B0500000000000000" pitchFamily="34" charset="0"/>
                </a:rPr>
                <a:t>Vấn đề </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cơ bản,</a:t>
              </a:r>
              <a:r>
                <a:rPr lang="en-US" sz="2400" dirty="0">
                  <a:latin typeface="NewCentury-Narrow" panose="020B0500000000000000" pitchFamily="34" charset="0"/>
                  <a:ea typeface="NewCentury-Narrow" panose="020B0500000000000000" pitchFamily="34" charset="0"/>
                  <a:cs typeface="NewCentury-Narrow" panose="020B0500000000000000" pitchFamily="34" charset="0"/>
                </a:rPr>
                <a:t> </a:t>
              </a:r>
              <a:r>
                <a:rPr lang="vi-VN" sz="2400">
                  <a:latin typeface="NewCentury-Narrow" panose="020B0500000000000000" pitchFamily="34" charset="0"/>
                  <a:ea typeface="NewCentury-Narrow" panose="020B0500000000000000" pitchFamily="34" charset="0"/>
                  <a:cs typeface="NewCentury-Narrow" panose="020B0500000000000000" pitchFamily="34" charset="0"/>
                </a:rPr>
                <a:t>nhất quán </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lâu </a:t>
              </a:r>
              <a:r>
                <a:rPr lang="vi-VN" sz="2400">
                  <a:latin typeface="NewCentury-Narrow" panose="020B0500000000000000" pitchFamily="34" charset="0"/>
                  <a:ea typeface="NewCentury-Narrow" panose="020B0500000000000000" pitchFamily="34" charset="0"/>
                  <a:cs typeface="NewCentury-Narrow" panose="020B0500000000000000" pitchFamily="34" charset="0"/>
                </a:rPr>
                <a:t>dài,</a:t>
              </a:r>
              <a:r>
                <a:rPr lang="en-US" sz="2400">
                  <a:latin typeface="NewCentury-Narrow" panose="020B0500000000000000" pitchFamily="34" charset="0"/>
                  <a:ea typeface="NewCentury-Narrow" panose="020B0500000000000000" pitchFamily="34" charset="0"/>
                  <a:cs typeface="NewCentury-Narrow" panose="020B0500000000000000" pitchFamily="34" charset="0"/>
                </a:rPr>
                <a:t> và </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xuyên suốt tiến trình cách mạng.</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a:p>
              <a:pPr algn="just" fontAlgn="base">
                <a:lnSpc>
                  <a:spcPct val="150000"/>
                </a:lnSpc>
                <a:spcAft>
                  <a:spcPts val="1600"/>
                </a:spcAft>
              </a:pPr>
              <a:r>
                <a:rPr lang="en-US" sz="2400">
                  <a:latin typeface="NewCentury-Narrow" panose="020B0500000000000000" pitchFamily="34" charset="0"/>
                  <a:ea typeface="NewCentury-Narrow" panose="020B0500000000000000" pitchFamily="34" charset="0"/>
                  <a:cs typeface="NewCentury-Narrow" panose="020B0500000000000000" pitchFamily="34" charset="0"/>
                </a:rPr>
                <a:t>C</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hính sách và phương </a:t>
              </a:r>
              <a:r>
                <a:rPr lang="vi-VN" sz="2400">
                  <a:latin typeface="NewCentury-Narrow" panose="020B0500000000000000" pitchFamily="34" charset="0"/>
                  <a:ea typeface="NewCentury-Narrow" panose="020B0500000000000000" pitchFamily="34" charset="0"/>
                  <a:cs typeface="NewCentury-Narrow" panose="020B0500000000000000" pitchFamily="34" charset="0"/>
                </a:rPr>
                <a:t>pháp </a:t>
              </a:r>
              <a:r>
                <a:rPr lang="en-US" sz="2400">
                  <a:latin typeface="NewCentury-Narrow" panose="020B0500000000000000" pitchFamily="34" charset="0"/>
                  <a:ea typeface="NewCentury-Narrow" panose="020B0500000000000000" pitchFamily="34" charset="0"/>
                  <a:cs typeface="NewCentury-Narrow" panose="020B0500000000000000" pitchFamily="34" charset="0"/>
                </a:rPr>
                <a:t>đoàn kết </a:t>
              </a:r>
              <a:r>
                <a:rPr lang="vi-VN" sz="2400">
                  <a:latin typeface="NewCentury-Narrow" panose="020B0500000000000000" pitchFamily="34" charset="0"/>
                  <a:ea typeface="NewCentury-Narrow" panose="020B0500000000000000" pitchFamily="34" charset="0"/>
                  <a:cs typeface="NewCentury-Narrow" panose="020B0500000000000000" pitchFamily="34" charset="0"/>
                </a:rPr>
                <a:t>phù hợp </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luôn được nhận thức là vấn đề sống </a:t>
              </a:r>
              <a:r>
                <a:rPr lang="vi-VN" sz="2400">
                  <a:latin typeface="NewCentury-Narrow" panose="020B0500000000000000" pitchFamily="34" charset="0"/>
                  <a:ea typeface="NewCentury-Narrow" panose="020B0500000000000000" pitchFamily="34" charset="0"/>
                  <a:cs typeface="NewCentury-Narrow" panose="020B0500000000000000" pitchFamily="34" charset="0"/>
                </a:rPr>
                <a:t>còn,</a:t>
              </a:r>
              <a:r>
                <a:rPr lang="en-US" sz="2400">
                  <a:latin typeface="NewCentury-Narrow" panose="020B0500000000000000" pitchFamily="34" charset="0"/>
                  <a:ea typeface="NewCentury-Narrow" panose="020B0500000000000000" pitchFamily="34" charset="0"/>
                  <a:cs typeface="NewCentury-Narrow" panose="020B0500000000000000" pitchFamily="34" charset="0"/>
                </a:rPr>
                <a:t> </a:t>
              </a:r>
              <a:r>
                <a:rPr lang="vi-VN" sz="2400">
                  <a:latin typeface="NewCentury-Narrow" panose="020B0500000000000000" pitchFamily="34" charset="0"/>
                  <a:ea typeface="NewCentury-Narrow" panose="020B0500000000000000" pitchFamily="34" charset="0"/>
                  <a:cs typeface="NewCentury-Narrow" panose="020B0500000000000000" pitchFamily="34" charset="0"/>
                </a:rPr>
                <a:t>quyết </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định thành bại của cách </a:t>
              </a:r>
              <a:r>
                <a:rPr lang="vi-VN" sz="2400">
                  <a:latin typeface="NewCentury-Narrow" panose="020B0500000000000000" pitchFamily="34" charset="0"/>
                  <a:ea typeface="NewCentury-Narrow" panose="020B0500000000000000" pitchFamily="34" charset="0"/>
                  <a:cs typeface="NewCentury-Narrow" panose="020B0500000000000000" pitchFamily="34" charset="0"/>
                </a:rPr>
                <a:t>mạng.</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grpSp>
      <p:grpSp>
        <p:nvGrpSpPr>
          <p:cNvPr id="18" name="Group 17">
            <a:extLst>
              <a:ext uri="{FF2B5EF4-FFF2-40B4-BE49-F238E27FC236}">
                <a16:creationId xmlns:a16="http://schemas.microsoft.com/office/drawing/2014/main" id="{EF9E0FF1-D799-07ED-1A55-D733BD926361}"/>
              </a:ext>
            </a:extLst>
          </p:cNvPr>
          <p:cNvGrpSpPr/>
          <p:nvPr/>
        </p:nvGrpSpPr>
        <p:grpSpPr>
          <a:xfrm>
            <a:off x="459548" y="3429000"/>
            <a:ext cx="1975831" cy="1384995"/>
            <a:chOff x="459548" y="3429000"/>
            <a:chExt cx="1975831" cy="1384995"/>
          </a:xfrm>
        </p:grpSpPr>
        <p:sp>
          <p:nvSpPr>
            <p:cNvPr id="16" name="Freeform: Shape 15">
              <a:extLst>
                <a:ext uri="{FF2B5EF4-FFF2-40B4-BE49-F238E27FC236}">
                  <a16:creationId xmlns:a16="http://schemas.microsoft.com/office/drawing/2014/main" id="{AC508D28-540C-2B6D-8421-D3EFA106280B}"/>
                </a:ext>
              </a:extLst>
            </p:cNvPr>
            <p:cNvSpPr/>
            <p:nvPr/>
          </p:nvSpPr>
          <p:spPr>
            <a:xfrm>
              <a:off x="459548" y="3429000"/>
              <a:ext cx="1739642" cy="1384995"/>
            </a:xfrm>
            <a:custGeom>
              <a:avLst/>
              <a:gdLst>
                <a:gd name="connsiteX0" fmla="*/ 0 w 1516283"/>
                <a:gd name="connsiteY0" fmla="*/ 0 h 1099595"/>
                <a:gd name="connsiteX1" fmla="*/ 0 w 1516283"/>
                <a:gd name="connsiteY1" fmla="*/ 1099595 h 1099595"/>
                <a:gd name="connsiteX2" fmla="*/ 0 w 1516283"/>
                <a:gd name="connsiteY2" fmla="*/ 1099595 h 1099595"/>
                <a:gd name="connsiteX3" fmla="*/ 1516283 w 1516283"/>
                <a:gd name="connsiteY3" fmla="*/ 1088020 h 1099595"/>
                <a:gd name="connsiteX4" fmla="*/ 1493134 w 1516283"/>
                <a:gd name="connsiteY4" fmla="*/ 1088020 h 1099595"/>
                <a:gd name="connsiteX5" fmla="*/ 1493134 w 1516283"/>
                <a:gd name="connsiteY5" fmla="*/ 1088020 h 109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6283" h="1099595">
                  <a:moveTo>
                    <a:pt x="0" y="0"/>
                  </a:moveTo>
                  <a:lnTo>
                    <a:pt x="0" y="1099595"/>
                  </a:lnTo>
                  <a:lnTo>
                    <a:pt x="0" y="1099595"/>
                  </a:lnTo>
                  <a:lnTo>
                    <a:pt x="1516283" y="1088020"/>
                  </a:lnTo>
                  <a:lnTo>
                    <a:pt x="1493134" y="1088020"/>
                  </a:lnTo>
                  <a:lnTo>
                    <a:pt x="1493134" y="1088020"/>
                  </a:lnTo>
                </a:path>
              </a:pathLst>
            </a:custGeom>
            <a:solidFill>
              <a:schemeClr val="accent5">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53828D9-093A-B271-AA32-C79286D1BAE1}"/>
                </a:ext>
              </a:extLst>
            </p:cNvPr>
            <p:cNvSpPr txBox="1"/>
            <p:nvPr/>
          </p:nvSpPr>
          <p:spPr>
            <a:xfrm>
              <a:off x="532855" y="3429000"/>
              <a:ext cx="1902524" cy="1384995"/>
            </a:xfrm>
            <a:prstGeom prst="rect">
              <a:avLst/>
            </a:pr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sz="2800">
                  <a:latin typeface="NewCentury-Narrow" panose="020B0500000000000000" pitchFamily="34" charset="0"/>
                  <a:ea typeface="NewCentury-Narrow" panose="020B0500000000000000" pitchFamily="34" charset="0"/>
                  <a:cs typeface="NewCentury-Narrow" panose="020B0500000000000000" pitchFamily="34" charset="0"/>
                </a:rPr>
                <a:t>Ý</a:t>
              </a:r>
              <a:r>
                <a:rPr lang="vi-VN" sz="2800">
                  <a:latin typeface="NewCentury-Narrow" panose="020B0500000000000000" pitchFamily="34" charset="0"/>
                  <a:ea typeface="NewCentury-Narrow" panose="020B0500000000000000" pitchFamily="34" charset="0"/>
                  <a:cs typeface="NewCentury-Narrow" panose="020B0500000000000000" pitchFamily="34" charset="0"/>
                </a:rPr>
                <a:t> nghĩa chiến lược</a:t>
              </a:r>
              <a:r>
                <a:rPr lang="en-US" sz="2800">
                  <a:latin typeface="NewCentury-Narrow" panose="020B0500000000000000" pitchFamily="34" charset="0"/>
                  <a:ea typeface="NewCentury-Narrow" panose="020B0500000000000000" pitchFamily="34" charset="0"/>
                  <a:cs typeface="NewCentury-Narrow" panose="020B0500000000000000" pitchFamily="34" charset="0"/>
                </a:rPr>
                <a:t> có nghĩa là:</a:t>
              </a:r>
              <a:endParaRPr lang="en-US" sz="2800"/>
            </a:p>
          </p:txBody>
        </p:sp>
      </p:grpSp>
      <p:grpSp>
        <p:nvGrpSpPr>
          <p:cNvPr id="20" name="Group 19">
            <a:extLst>
              <a:ext uri="{FF2B5EF4-FFF2-40B4-BE49-F238E27FC236}">
                <a16:creationId xmlns:a16="http://schemas.microsoft.com/office/drawing/2014/main" id="{1D8AEDB4-EE3C-6578-A2B3-73600F68C591}"/>
              </a:ext>
            </a:extLst>
          </p:cNvPr>
          <p:cNvGrpSpPr/>
          <p:nvPr/>
        </p:nvGrpSpPr>
        <p:grpSpPr>
          <a:xfrm>
            <a:off x="-761223" y="4016416"/>
            <a:ext cx="4002918" cy="2723920"/>
            <a:chOff x="-633627" y="4016416"/>
            <a:chExt cx="4002918" cy="2723920"/>
          </a:xfrm>
        </p:grpSpPr>
        <p:sp>
          <p:nvSpPr>
            <p:cNvPr id="21" name="Freeform: Shape 20">
              <a:extLst>
                <a:ext uri="{FF2B5EF4-FFF2-40B4-BE49-F238E27FC236}">
                  <a16:creationId xmlns:a16="http://schemas.microsoft.com/office/drawing/2014/main" id="{5B337EE7-6AE4-C498-F70E-95AB8A098C53}"/>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2" name="Freeform: Shape 21">
              <a:extLst>
                <a:ext uri="{FF2B5EF4-FFF2-40B4-BE49-F238E27FC236}">
                  <a16:creationId xmlns:a16="http://schemas.microsoft.com/office/drawing/2014/main" id="{BE7B2959-9449-2816-362D-C77D13515FA9}"/>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8089727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tuyengiao.vn/Uploads2010/buithuthanh/1_apphich80nam1.gif"/>
          <p:cNvPicPr>
            <a:picLocks noChangeAspect="1" noChangeArrowheads="1"/>
          </p:cNvPicPr>
          <p:nvPr/>
        </p:nvPicPr>
        <p:blipFill rotWithShape="1">
          <a:blip r:embed="rId2">
            <a:extLst>
              <a:ext uri="{28A0092B-C50C-407E-A947-70E740481C1C}">
                <a14:useLocalDpi xmlns:a14="http://schemas.microsoft.com/office/drawing/2010/main" val="0"/>
              </a:ext>
            </a:extLst>
          </a:blip>
          <a:srcRect t="11509"/>
          <a:stretch/>
        </p:blipFill>
        <p:spPr bwMode="auto">
          <a:xfrm>
            <a:off x="487968" y="2051716"/>
            <a:ext cx="4730571" cy="39173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Rectangle 5"/>
          <p:cNvSpPr/>
          <p:nvPr/>
        </p:nvSpPr>
        <p:spPr>
          <a:xfrm>
            <a:off x="5485207" y="2159813"/>
            <a:ext cx="5393186" cy="329320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spcAft>
                <a:spcPts val="1600"/>
              </a:spcAft>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latin typeface="NewCentury-Narrow" panose="020B0500000000000000" pitchFamily="34" charset="0"/>
                <a:ea typeface="NewCentury-Narrow" panose="020B0500000000000000" pitchFamily="34" charset="0"/>
                <a:cs typeface="NewCentury-Narrow" panose="020B0500000000000000" pitchFamily="34" charset="0"/>
              </a:rPr>
              <a:t>“</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Đoàn kết là sức mạnh của chúng ta”</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a:p>
            <a:pPr>
              <a:spcAft>
                <a:spcPts val="1600"/>
              </a:spcAft>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latin typeface="NewCentury-Narrow" panose="020B0500000000000000" pitchFamily="34" charset="0"/>
                <a:ea typeface="NewCentury-Narrow" panose="020B0500000000000000" pitchFamily="34" charset="0"/>
                <a:cs typeface="NewCentury-Narrow" panose="020B0500000000000000" pitchFamily="34" charset="0"/>
              </a:rPr>
              <a:t>“</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Đoàn kết là sức mạnh, đoàn kết là thắng lợi”</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a:p>
            <a:pPr>
              <a:spcAft>
                <a:spcPts val="1600"/>
              </a:spcAft>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latin typeface="NewCentury-Narrow" panose="020B0500000000000000" pitchFamily="34" charset="0"/>
                <a:ea typeface="NewCentury-Narrow" panose="020B0500000000000000" pitchFamily="34" charset="0"/>
                <a:cs typeface="NewCentury-Narrow" panose="020B0500000000000000" pitchFamily="34" charset="0"/>
              </a:rPr>
              <a:t>“</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Đoàn kết là sức mạnh, là then chốt của thành công”</a:t>
            </a:r>
            <a:endParaRPr lang="en-US" sz="2400" dirty="0">
              <a:latin typeface="NewCentury-Narrow" panose="020B0500000000000000" pitchFamily="34" charset="0"/>
              <a:ea typeface="NewCentury-Narrow" panose="020B0500000000000000" pitchFamily="34" charset="0"/>
              <a:cs typeface="NewCentury-Narrow" panose="020B0500000000000000" pitchFamily="34" charset="0"/>
            </a:endParaRPr>
          </a:p>
          <a:p>
            <a:pPr>
              <a:spcAft>
                <a:spcPts val="1600"/>
              </a:spcAft>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latin typeface="NewCentury-Narrow" panose="020B0500000000000000" pitchFamily="34" charset="0"/>
                <a:ea typeface="NewCentury-Narrow" panose="020B0500000000000000" pitchFamily="34" charset="0"/>
                <a:cs typeface="NewCentury-Narrow" panose="020B0500000000000000" pitchFamily="34" charset="0"/>
              </a:rPr>
              <a:t>“</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Đoàn kết, đoàn kết, đại đoàn kết - Thành công, thành công, đại thành công”.</a:t>
            </a:r>
          </a:p>
        </p:txBody>
      </p:sp>
      <p:sp>
        <p:nvSpPr>
          <p:cNvPr id="8" name="Rectangle 7"/>
          <p:cNvSpPr/>
          <p:nvPr/>
        </p:nvSpPr>
        <p:spPr>
          <a:xfrm>
            <a:off x="5901450" y="5748237"/>
            <a:ext cx="3971760" cy="52322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spcAft>
                <a:spcPts val="1600"/>
              </a:spcAft>
            </a:pPr>
            <a:r>
              <a:rPr lang="en-US" sz="2800" b="1" dirty="0">
                <a:latin typeface="ZapfChancery-Medium" panose="00000400000000000000" pitchFamily="2" charset="0"/>
                <a:ea typeface="ZapfChancery-Medium" panose="00000400000000000000" pitchFamily="2" charset="0"/>
                <a:cs typeface="ZapfChancery-Medium" panose="00000400000000000000" pitchFamily="2" charset="0"/>
              </a:rPr>
              <a:t>Đ</a:t>
            </a:r>
            <a:r>
              <a:rPr lang="vi-VN" sz="2800" b="1" dirty="0">
                <a:latin typeface="ZapfChancery-Medium" panose="00000400000000000000" pitchFamily="2" charset="0"/>
                <a:ea typeface="ZapfChancery-Medium" panose="00000400000000000000" pitchFamily="2" charset="0"/>
                <a:cs typeface="ZapfChancery-Medium" panose="00000400000000000000" pitchFamily="2" charset="0"/>
              </a:rPr>
              <a:t>oàn kết làm ra sức mạnh.</a:t>
            </a:r>
            <a:endParaRPr lang="en-US" sz="2800" b="1" dirty="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9" name="Rectangle 8">
            <a:extLst>
              <a:ext uri="{FF2B5EF4-FFF2-40B4-BE49-F238E27FC236}">
                <a16:creationId xmlns:a16="http://schemas.microsoft.com/office/drawing/2014/main" id="{EF421185-258E-4B0E-A229-EBB074C2CDBE}"/>
              </a:ext>
            </a:extLst>
          </p:cNvPr>
          <p:cNvSpPr/>
          <p:nvPr/>
        </p:nvSpPr>
        <p:spPr>
          <a:xfrm>
            <a:off x="3206187" y="529476"/>
            <a:ext cx="6018836" cy="1384995"/>
          </a:xfrm>
          <a:prstGeom prst="rect">
            <a:avLst/>
          </a:prstGeom>
        </p:spPr>
        <p:txBody>
          <a:bodyPr wrap="square">
            <a:spAutoFit/>
          </a:bodyPr>
          <a:lstStyle/>
          <a:p>
            <a:pPr algn="ctr"/>
            <a:r>
              <a:rPr lang="en-US" sz="28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Nhận thức về đ</a:t>
            </a:r>
            <a:r>
              <a:rPr lang="vi-VN" sz="28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ại </a:t>
            </a:r>
            <a:r>
              <a:rPr lang="vi-VN" sz="28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đoàn kết toàn dân tộc là vấn đề có ý nghĩa chiến lược, quyết định thành công của </a:t>
            </a:r>
            <a:r>
              <a:rPr lang="vi-VN" sz="28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cách mạng</a:t>
            </a:r>
            <a:r>
              <a:rPr lang="en-US" sz="280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 Hồ Chí Minh đúc kết:</a:t>
            </a:r>
            <a:endParaRPr lang="en-US" sz="280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mc:AlternateContent xmlns:mc="http://schemas.openxmlformats.org/markup-compatibility/2006">
        <mc:Choice xmlns:am3d="http://schemas.microsoft.com/office/drawing/2017/model3d" Requires="am3d">
          <p:graphicFrame>
            <p:nvGraphicFramePr>
              <p:cNvPr id="3" name="3D Model 2" descr="Checkmark">
                <a:extLst>
                  <a:ext uri="{FF2B5EF4-FFF2-40B4-BE49-F238E27FC236}">
                    <a16:creationId xmlns:a16="http://schemas.microsoft.com/office/drawing/2014/main" id="{1BC5E8E6-1FBC-E344-8612-BFFB3D464E53}"/>
                  </a:ext>
                </a:extLst>
              </p:cNvPr>
              <p:cNvGraphicFramePr>
                <a:graphicFrameLocks noChangeAspect="1"/>
              </p:cNvGraphicFramePr>
              <p:nvPr>
                <p:extLst>
                  <p:ext uri="{D42A27DB-BD31-4B8C-83A1-F6EECF244321}">
                    <p14:modId xmlns:p14="http://schemas.microsoft.com/office/powerpoint/2010/main" val="3751689444"/>
                  </p:ext>
                </p:extLst>
              </p:nvPr>
            </p:nvGraphicFramePr>
            <p:xfrm>
              <a:off x="9443606" y="3217450"/>
              <a:ext cx="2378328" cy="2973300"/>
            </p:xfrm>
            <a:graphic>
              <a:graphicData uri="http://schemas.microsoft.com/office/drawing/2017/model3d">
                <am3d:model3d r:embed="rId3">
                  <am3d:spPr>
                    <a:xfrm>
                      <a:off x="0" y="0"/>
                      <a:ext cx="2378328" cy="2973300"/>
                    </a:xfrm>
                    <a:prstGeom prst="rect">
                      <a:avLst/>
                    </a:prstGeom>
                  </am3d:spPr>
                  <am3d:camera>
                    <am3d:pos x="0" y="0" z="64721046"/>
                    <am3d:up dx="0" dy="36000000" dz="0"/>
                    <am3d:lookAt x="0" y="0" z="0"/>
                    <am3d:perspective fov="2700000"/>
                  </am3d:camera>
                  <am3d:trans>
                    <am3d:meterPerModelUnit n="124794" d="1000000"/>
                    <am3d:preTrans dx="-3284626" dy="-18000000" dz="1468428"/>
                    <am3d:scale>
                      <am3d:sx n="1000000" d="1000000"/>
                      <am3d:sy n="1000000" d="1000000"/>
                      <am3d:sz n="1000000" d="1000000"/>
                    </am3d:scale>
                    <am3d:rot ax="344494" ay="478335" az="47940"/>
                    <am3d:postTrans dx="0" dy="0" dz="0"/>
                  </am3d:trans>
                  <am3d:raster rName="Office3DRenderer" rVer="16.0.8326">
                    <am3d:blip r:embed="rId4"/>
                  </am3d:raster>
                  <am3d:objViewport viewportSz="38433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heckmark">
                <a:extLst>
                  <a:ext uri="{FF2B5EF4-FFF2-40B4-BE49-F238E27FC236}">
                    <a16:creationId xmlns:a16="http://schemas.microsoft.com/office/drawing/2014/main" id="{1BC5E8E6-1FBC-E344-8612-BFFB3D464E53}"/>
                  </a:ext>
                </a:extLst>
              </p:cNvPr>
              <p:cNvPicPr>
                <a:picLocks noGrp="1" noRot="1" noChangeAspect="1" noMove="1" noResize="1" noEditPoints="1" noAdjustHandles="1" noChangeArrowheads="1" noChangeShapeType="1" noCrop="1"/>
              </p:cNvPicPr>
              <p:nvPr/>
            </p:nvPicPr>
            <p:blipFill>
              <a:blip r:embed="rId4"/>
              <a:stretch>
                <a:fillRect/>
              </a:stretch>
            </p:blipFill>
            <p:spPr>
              <a:xfrm>
                <a:off x="9443606" y="3217450"/>
                <a:ext cx="2378328" cy="2973300"/>
              </a:xfrm>
              <a:prstGeom prst="rect">
                <a:avLst/>
              </a:prstGeom>
            </p:spPr>
          </p:pic>
        </mc:Fallback>
      </mc:AlternateContent>
      <p:pic>
        <p:nvPicPr>
          <p:cNvPr id="2" name="Picture 1" descr="C:\Users\QUOC HUY\Desktop\Logo_Đại_học_FPT.png">
            <a:extLst>
              <a:ext uri="{FF2B5EF4-FFF2-40B4-BE49-F238E27FC236}">
                <a16:creationId xmlns:a16="http://schemas.microsoft.com/office/drawing/2014/main" id="{174598FD-ED8D-7E6E-0D82-023A8782BD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4" name="Hexagon 3">
            <a:extLst>
              <a:ext uri="{FF2B5EF4-FFF2-40B4-BE49-F238E27FC236}">
                <a16:creationId xmlns:a16="http://schemas.microsoft.com/office/drawing/2014/main" id="{DB45120E-4520-5D4A-FFA8-A86AF20A0F79}"/>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a</a:t>
            </a:r>
          </a:p>
        </p:txBody>
      </p:sp>
      <p:grpSp>
        <p:nvGrpSpPr>
          <p:cNvPr id="7" name="Group 6">
            <a:extLst>
              <a:ext uri="{FF2B5EF4-FFF2-40B4-BE49-F238E27FC236}">
                <a16:creationId xmlns:a16="http://schemas.microsoft.com/office/drawing/2014/main" id="{D5C88EC6-2F81-D247-E553-8A39C58CF233}"/>
              </a:ext>
            </a:extLst>
          </p:cNvPr>
          <p:cNvGrpSpPr/>
          <p:nvPr/>
        </p:nvGrpSpPr>
        <p:grpSpPr>
          <a:xfrm>
            <a:off x="-761223" y="4016416"/>
            <a:ext cx="4002918" cy="2723920"/>
            <a:chOff x="-633627" y="4016416"/>
            <a:chExt cx="4002918" cy="2723920"/>
          </a:xfrm>
        </p:grpSpPr>
        <p:sp>
          <p:nvSpPr>
            <p:cNvPr id="10" name="Freeform: Shape 9">
              <a:extLst>
                <a:ext uri="{FF2B5EF4-FFF2-40B4-BE49-F238E27FC236}">
                  <a16:creationId xmlns:a16="http://schemas.microsoft.com/office/drawing/2014/main" id="{8F39B0B1-6025-0BEB-D832-B336D93A998A}"/>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Freeform: Shape 10">
              <a:extLst>
                <a:ext uri="{FF2B5EF4-FFF2-40B4-BE49-F238E27FC236}">
                  <a16:creationId xmlns:a16="http://schemas.microsoft.com/office/drawing/2014/main" id="{2E78838A-EEE4-DD80-7CFC-CA9E3EFBDFC5}"/>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3135271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5400000">
            <a:off x="11961327" y="556334"/>
            <a:ext cx="830677" cy="307777"/>
          </a:xfrm>
          <a:prstGeom prst="rect">
            <a:avLst/>
          </a:prstGeom>
        </p:spPr>
        <p:txBody>
          <a:bodyPr wrap="none">
            <a:spAutoFit/>
          </a:bodyPr>
          <a:lstStyle/>
          <a:p>
            <a:r>
              <a:rPr lang="en-US" sz="1400" b="1" spc="-150" dirty="0">
                <a:latin typeface="ZapfChancery-Medium" panose="00000400000000000000" pitchFamily="2" charset="0"/>
                <a:ea typeface="ZapfChancery-Medium" panose="00000400000000000000" pitchFamily="2" charset="0"/>
                <a:cs typeface="ZapfChancery-Medium" panose="00000400000000000000" pitchFamily="2" charset="0"/>
              </a:rPr>
              <a:t>Slidehood.com</a:t>
            </a:r>
          </a:p>
        </p:txBody>
      </p:sp>
      <p:sp>
        <p:nvSpPr>
          <p:cNvPr id="10" name="Rectangle 9"/>
          <p:cNvSpPr/>
          <p:nvPr/>
        </p:nvSpPr>
        <p:spPr>
          <a:xfrm>
            <a:off x="1223616" y="341429"/>
            <a:ext cx="9286754" cy="461665"/>
          </a:xfrm>
          <a:prstGeom prst="rect">
            <a:avLst/>
          </a:prstGeom>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just"/>
            <a:r>
              <a:rPr lang="en-US" sz="2400" b="1" i="1" spc="-15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b. </a:t>
            </a:r>
            <a:r>
              <a:rPr lang="vi-VN" sz="2400" b="1" i="1" spc="-15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Đại </a:t>
            </a:r>
            <a:r>
              <a:rPr lang="vi-VN" sz="2400" b="1" i="1" spc="-15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đoàn kết toàn dân tộc là một mục tiêu, nhiệm vụ hàng đầu của cách mạng Việt Nam</a:t>
            </a:r>
            <a:endParaRPr lang="en-US" sz="2400" b="1" spc="-15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grpSp>
        <p:nvGrpSpPr>
          <p:cNvPr id="2" name="Group 1">
            <a:extLst>
              <a:ext uri="{FF2B5EF4-FFF2-40B4-BE49-F238E27FC236}">
                <a16:creationId xmlns:a16="http://schemas.microsoft.com/office/drawing/2014/main" id="{0AEB2A2C-CBCA-E8AA-4A47-E5FFD6ACACB1}"/>
              </a:ext>
            </a:extLst>
          </p:cNvPr>
          <p:cNvGrpSpPr/>
          <p:nvPr/>
        </p:nvGrpSpPr>
        <p:grpSpPr>
          <a:xfrm>
            <a:off x="1284791" y="1125561"/>
            <a:ext cx="9793418" cy="5671595"/>
            <a:chOff x="1319509" y="914407"/>
            <a:chExt cx="9468091" cy="5671595"/>
          </a:xfrm>
        </p:grpSpPr>
        <mc:AlternateContent xmlns:mc="http://schemas.openxmlformats.org/markup-compatibility/2006">
          <mc:Choice xmlns:am3d="http://schemas.microsoft.com/office/drawing/2017/model3d" Requires="am3d">
            <p:graphicFrame>
              <p:nvGraphicFramePr>
                <p:cNvPr id="3" name="3D Model 2" descr="Chat">
                  <a:extLst>
                    <a:ext uri="{FF2B5EF4-FFF2-40B4-BE49-F238E27FC236}">
                      <a16:creationId xmlns:a16="http://schemas.microsoft.com/office/drawing/2014/main" id="{FDAA4CC5-3AD7-8D4E-2388-1255A54E05C0}"/>
                    </a:ext>
                  </a:extLst>
                </p:cNvPr>
                <p:cNvGraphicFramePr>
                  <a:graphicFrameLocks noChangeAspect="1"/>
                </p:cNvGraphicFramePr>
                <p:nvPr>
                  <p:extLst>
                    <p:ext uri="{D42A27DB-BD31-4B8C-83A1-F6EECF244321}">
                      <p14:modId xmlns:p14="http://schemas.microsoft.com/office/powerpoint/2010/main" val="1831093231"/>
                    </p:ext>
                  </p:extLst>
                </p:nvPr>
              </p:nvGraphicFramePr>
              <p:xfrm>
                <a:off x="1319509" y="914407"/>
                <a:ext cx="9468091" cy="5671595"/>
              </p:xfrm>
              <a:graphic>
                <a:graphicData uri="http://schemas.microsoft.com/office/drawing/2017/model3d">
                  <am3d:model3d r:embed="rId2">
                    <am3d:spPr>
                      <a:xfrm>
                        <a:off x="0" y="0"/>
                        <a:ext cx="9468091" cy="5671595"/>
                      </a:xfrm>
                      <a:prstGeom prst="rect">
                        <a:avLst/>
                      </a:prstGeom>
                      <a:solidFill>
                        <a:schemeClr val="accent5">
                          <a:lumMod val="20000"/>
                          <a:lumOff val="80000"/>
                        </a:schemeClr>
                      </a:solidFill>
                    </am3d:spPr>
                    <am3d:camera>
                      <am3d:pos x="0" y="0" z="61302350"/>
                      <am3d:up dx="0" dy="36000000" dz="0"/>
                      <am3d:lookAt x="0" y="0" z="0"/>
                      <am3d:perspective fov="2700000"/>
                    </am3d:camera>
                    <am3d:trans>
                      <am3d:meterPerModelUnit n="190602" d="1000000"/>
                      <am3d:preTrans dx="2246715" dy="-8468697" dz="723917"/>
                      <am3d:scale>
                        <am3d:sx n="1000000" d="1000000"/>
                        <am3d:sy n="1000000" d="1000000"/>
                        <am3d:sz n="1000000" d="1000000"/>
                      </am3d:scale>
                      <am3d:rot ax="1992018" ay="429280" az="279571"/>
                      <am3d:postTrans dx="0" dy="0" dz="0"/>
                    </am3d:trans>
                    <am3d:raster rName="Office3DRenderer" rVer="16.0.8326">
                      <am3d:blip r:embed="rId3"/>
                    </am3d:raster>
                    <am3d:objViewport viewportSz="95708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hat">
                  <a:extLst>
                    <a:ext uri="{FF2B5EF4-FFF2-40B4-BE49-F238E27FC236}">
                      <a16:creationId xmlns:a16="http://schemas.microsoft.com/office/drawing/2014/main" id="{FDAA4CC5-3AD7-8D4E-2388-1255A54E05C0}"/>
                    </a:ext>
                  </a:extLst>
                </p:cNvPr>
                <p:cNvPicPr>
                  <a:picLocks noGrp="1" noRot="1" noChangeAspect="1" noMove="1" noResize="1" noEditPoints="1" noAdjustHandles="1" noChangeArrowheads="1" noChangeShapeType="1" noCrop="1"/>
                </p:cNvPicPr>
                <p:nvPr/>
              </p:nvPicPr>
              <p:blipFill>
                <a:blip r:embed="rId3"/>
                <a:stretch>
                  <a:fillRect/>
                </a:stretch>
              </p:blipFill>
              <p:spPr>
                <a:xfrm>
                  <a:off x="1284791" y="1125561"/>
                  <a:ext cx="9793418" cy="5671595"/>
                </a:xfrm>
                <a:prstGeom prst="rect">
                  <a:avLst/>
                </a:prstGeom>
                <a:solidFill>
                  <a:schemeClr val="accent5">
                    <a:lumMod val="20000"/>
                    <a:lumOff val="80000"/>
                  </a:schemeClr>
                </a:solidFill>
              </p:spPr>
            </p:pic>
          </mc:Fallback>
        </mc:AlternateContent>
        <p:sp>
          <p:nvSpPr>
            <p:cNvPr id="7" name="TextBox 6">
              <a:extLst>
                <a:ext uri="{FF2B5EF4-FFF2-40B4-BE49-F238E27FC236}">
                  <a16:creationId xmlns:a16="http://schemas.microsoft.com/office/drawing/2014/main" id="{21F6E7B9-E957-8906-C98C-27EF0CB2C532}"/>
                </a:ext>
              </a:extLst>
            </p:cNvPr>
            <p:cNvSpPr txBox="1"/>
            <p:nvPr/>
          </p:nvSpPr>
          <p:spPr>
            <a:xfrm rot="21222142">
              <a:off x="7720299" y="3339833"/>
              <a:ext cx="1132067" cy="461665"/>
            </a:xfrm>
            <a:prstGeom prst="rect">
              <a:avLst/>
            </a:prstGeom>
            <a:noFill/>
          </p:spPr>
          <p:txBody>
            <a:bodyPr wrap="square" anchor="ctr">
              <a:spAutoFit/>
            </a:bodyPr>
            <a:lstStyle/>
            <a:p>
              <a:r>
                <a:rPr lang="en-US" sz="2400" b="1" spc="-150">
                  <a:solidFill>
                    <a:srgbClr val="FFFF00"/>
                  </a:solidFill>
                  <a:latin typeface="ZapfChancery-Medium" panose="00000400000000000000" pitchFamily="2" charset="0"/>
                  <a:ea typeface="ZapfChancery-Medium" panose="00000400000000000000" pitchFamily="2" charset="0"/>
                  <a:cs typeface="ZapfChancery-Medium" panose="00000400000000000000" pitchFamily="2" charset="0"/>
                </a:rPr>
                <a:t>Đoàn kết</a:t>
              </a:r>
            </a:p>
          </p:txBody>
        </p:sp>
        <p:sp>
          <p:nvSpPr>
            <p:cNvPr id="8" name="TextBox 7">
              <a:extLst>
                <a:ext uri="{FF2B5EF4-FFF2-40B4-BE49-F238E27FC236}">
                  <a16:creationId xmlns:a16="http://schemas.microsoft.com/office/drawing/2014/main" id="{FB6D8194-8634-FBBF-5844-0F70C021899F}"/>
                </a:ext>
              </a:extLst>
            </p:cNvPr>
            <p:cNvSpPr txBox="1"/>
            <p:nvPr/>
          </p:nvSpPr>
          <p:spPr>
            <a:xfrm rot="21315704">
              <a:off x="6521926" y="1797600"/>
              <a:ext cx="925974" cy="400110"/>
            </a:xfrm>
            <a:prstGeom prst="rect">
              <a:avLst/>
            </a:prstGeom>
            <a:noFill/>
          </p:spPr>
          <p:txBody>
            <a:bodyPr wrap="square" anchor="ctr">
              <a:spAutoFit/>
            </a:bodyPr>
            <a:lstStyle/>
            <a:p>
              <a:r>
                <a:rPr lang="en-US" sz="2000" b="1" spc="-15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Đoàn kết</a:t>
              </a:r>
            </a:p>
          </p:txBody>
        </p:sp>
        <p:sp>
          <p:nvSpPr>
            <p:cNvPr id="18" name="TextBox 17">
              <a:extLst>
                <a:ext uri="{FF2B5EF4-FFF2-40B4-BE49-F238E27FC236}">
                  <a16:creationId xmlns:a16="http://schemas.microsoft.com/office/drawing/2014/main" id="{9804A3CD-1B36-438B-1030-74F9271423B8}"/>
                </a:ext>
              </a:extLst>
            </p:cNvPr>
            <p:cNvSpPr txBox="1"/>
            <p:nvPr/>
          </p:nvSpPr>
          <p:spPr>
            <a:xfrm rot="21409809">
              <a:off x="4967062" y="1833140"/>
              <a:ext cx="925974" cy="400110"/>
            </a:xfrm>
            <a:prstGeom prst="rect">
              <a:avLst/>
            </a:prstGeom>
            <a:noFill/>
          </p:spPr>
          <p:txBody>
            <a:bodyPr wrap="square" anchor="ctr">
              <a:spAutoFit/>
            </a:bodyPr>
            <a:lstStyle/>
            <a:p>
              <a:r>
                <a:rPr lang="en-US" sz="2000" b="1" spc="-15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Đoàn kết</a:t>
              </a:r>
            </a:p>
          </p:txBody>
        </p:sp>
        <p:sp>
          <p:nvSpPr>
            <p:cNvPr id="20" name="TextBox 19">
              <a:extLst>
                <a:ext uri="{FF2B5EF4-FFF2-40B4-BE49-F238E27FC236}">
                  <a16:creationId xmlns:a16="http://schemas.microsoft.com/office/drawing/2014/main" id="{39D125D3-53DB-510E-C04A-87595C8B297E}"/>
                </a:ext>
              </a:extLst>
            </p:cNvPr>
            <p:cNvSpPr txBox="1"/>
            <p:nvPr/>
          </p:nvSpPr>
          <p:spPr>
            <a:xfrm rot="21315472">
              <a:off x="4016569" y="3437072"/>
              <a:ext cx="1175255" cy="464214"/>
            </a:xfrm>
            <a:prstGeom prst="rect">
              <a:avLst/>
            </a:prstGeom>
            <a:noFill/>
          </p:spPr>
          <p:txBody>
            <a:bodyPr wrap="square" anchor="ctr">
              <a:spAutoFit/>
            </a:bodyPr>
            <a:lstStyle/>
            <a:p>
              <a:r>
                <a:rPr lang="en-US" sz="2400" b="1" spc="-150">
                  <a:solidFill>
                    <a:srgbClr val="00B0F0"/>
                  </a:solidFill>
                  <a:latin typeface="ZapfChancery-Medium" panose="00000400000000000000" pitchFamily="2" charset="0"/>
                  <a:ea typeface="ZapfChancery-Medium" panose="00000400000000000000" pitchFamily="2" charset="0"/>
                  <a:cs typeface="ZapfChancery-Medium" panose="00000400000000000000" pitchFamily="2" charset="0"/>
                </a:rPr>
                <a:t>Đoàn kết</a:t>
              </a:r>
            </a:p>
          </p:txBody>
        </p:sp>
      </p:grpSp>
      <p:sp>
        <p:nvSpPr>
          <p:cNvPr id="4" name="Rectangle 3"/>
          <p:cNvSpPr/>
          <p:nvPr/>
        </p:nvSpPr>
        <p:spPr>
          <a:xfrm>
            <a:off x="5197033" y="2739963"/>
            <a:ext cx="2441612" cy="3568240"/>
          </a:xfrm>
          <a:prstGeom prst="rect">
            <a:avLst/>
          </a:prstGeom>
          <a:solidFill>
            <a:schemeClr val="bg1">
              <a:alpha val="7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vi-VN" sz="2300" b="1" spc="-15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rPr>
              <a:t>Đại đoàn kết dân tộc phải được xác định là mục tiêu, nhiệm vụ hàng đầu của Đảng, phải được quán triệt trong tất cả mọi lĩnh vực, từ đường lối, chủ trương, chính sách tới hoạt động thực tiễn của Đảng.</a:t>
            </a:r>
            <a:endParaRPr lang="en-US" sz="2300" b="1" spc="-150" dirty="0">
              <a:solidFill>
                <a:schemeClr val="accent1">
                  <a:lumMod val="75000"/>
                </a:schemeClr>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5" name="Picture 4" descr="C:\Users\QUOC HUY\Desktop\Logo_Đại_học_FPT.png">
            <a:extLst>
              <a:ext uri="{FF2B5EF4-FFF2-40B4-BE49-F238E27FC236}">
                <a16:creationId xmlns:a16="http://schemas.microsoft.com/office/drawing/2014/main" id="{DC56143B-34E1-D478-F245-99A4923C26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FE6C066-66E8-7961-2774-46C5A684672E}"/>
              </a:ext>
            </a:extLst>
          </p:cNvPr>
          <p:cNvGrpSpPr/>
          <p:nvPr/>
        </p:nvGrpSpPr>
        <p:grpSpPr>
          <a:xfrm>
            <a:off x="-761223" y="4016416"/>
            <a:ext cx="4002918" cy="2723920"/>
            <a:chOff x="-633627" y="4016416"/>
            <a:chExt cx="4002918" cy="2723920"/>
          </a:xfrm>
        </p:grpSpPr>
        <p:sp>
          <p:nvSpPr>
            <p:cNvPr id="11" name="Freeform: Shape 10">
              <a:extLst>
                <a:ext uri="{FF2B5EF4-FFF2-40B4-BE49-F238E27FC236}">
                  <a16:creationId xmlns:a16="http://schemas.microsoft.com/office/drawing/2014/main" id="{F0D502A8-8394-B4E6-3F55-BF30A90B65DE}"/>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7BE96192-C3EE-8703-D886-1A762F8D3FDF}"/>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845983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9C749A3-0C75-4103-A078-EAB8CC36110B}"/>
              </a:ext>
            </a:extLst>
          </p:cNvPr>
          <p:cNvGrpSpPr/>
          <p:nvPr/>
        </p:nvGrpSpPr>
        <p:grpSpPr>
          <a:xfrm>
            <a:off x="5270055" y="4659686"/>
            <a:ext cx="4082289" cy="1991587"/>
            <a:chOff x="5013818" y="3644091"/>
            <a:chExt cx="5878736" cy="3459424"/>
          </a:xfrm>
        </p:grpSpPr>
        <p:grpSp>
          <p:nvGrpSpPr>
            <p:cNvPr id="14" name="Group 13">
              <a:extLst>
                <a:ext uri="{FF2B5EF4-FFF2-40B4-BE49-F238E27FC236}">
                  <a16:creationId xmlns:a16="http://schemas.microsoft.com/office/drawing/2014/main" id="{5BECA092-052A-451D-A165-8679D78E665E}"/>
                </a:ext>
              </a:extLst>
            </p:cNvPr>
            <p:cNvGrpSpPr/>
            <p:nvPr/>
          </p:nvGrpSpPr>
          <p:grpSpPr>
            <a:xfrm>
              <a:off x="5013818" y="3644091"/>
              <a:ext cx="5878736" cy="3459424"/>
              <a:chOff x="6217591" y="1904186"/>
              <a:chExt cx="5277019" cy="2054691"/>
            </a:xfrm>
          </p:grpSpPr>
          <p:pic>
            <p:nvPicPr>
              <p:cNvPr id="16" name="Picture 15">
                <a:extLst>
                  <a:ext uri="{FF2B5EF4-FFF2-40B4-BE49-F238E27FC236}">
                    <a16:creationId xmlns:a16="http://schemas.microsoft.com/office/drawing/2014/main" id="{6897A02C-88C0-4666-9FCC-AFD2C1708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742962" y="1904186"/>
                <a:ext cx="4751648" cy="1574489"/>
              </a:xfrm>
              <a:prstGeom prst="rect">
                <a:avLst/>
              </a:prstGeom>
            </p:spPr>
          </p:pic>
          <p:sp>
            <p:nvSpPr>
              <p:cNvPr id="17" name="Rectangle 16">
                <a:extLst>
                  <a:ext uri="{FF2B5EF4-FFF2-40B4-BE49-F238E27FC236}">
                    <a16:creationId xmlns:a16="http://schemas.microsoft.com/office/drawing/2014/main" id="{5E189B8B-709B-41F6-A748-689FB7138184}"/>
                  </a:ext>
                </a:extLst>
              </p:cNvPr>
              <p:cNvSpPr/>
              <p:nvPr/>
            </p:nvSpPr>
            <p:spPr>
              <a:xfrm>
                <a:off x="6217591" y="3574995"/>
                <a:ext cx="3813396" cy="383882"/>
              </a:xfrm>
              <a:prstGeom prst="rect">
                <a:avLst/>
              </a:prstGeom>
            </p:spPr>
            <p:txBody>
              <a:bodyPr wrap="square">
                <a:spAutoFit/>
              </a:bodyPr>
              <a:lstStyle/>
              <a:p>
                <a:br>
                  <a:rPr lang="vi-VN" dirty="0">
                    <a:latin typeface="Sitka Subheading" panose="02000505000000020004" pitchFamily="2" charset="0"/>
                  </a:rPr>
                </a:br>
                <a:endParaRPr lang="en-US" dirty="0">
                  <a:latin typeface="Sitka Subheading" panose="02000505000000020004" pitchFamily="2" charset="0"/>
                </a:endParaRPr>
              </a:p>
            </p:txBody>
          </p:sp>
        </p:grpSp>
        <p:sp>
          <p:nvSpPr>
            <p:cNvPr id="15" name="Rectangle 14">
              <a:extLst>
                <a:ext uri="{FF2B5EF4-FFF2-40B4-BE49-F238E27FC236}">
                  <a16:creationId xmlns:a16="http://schemas.microsoft.com/office/drawing/2014/main" id="{1A348615-65D1-464E-B2B4-717516887BD2}"/>
                </a:ext>
              </a:extLst>
            </p:cNvPr>
            <p:cNvSpPr/>
            <p:nvPr/>
          </p:nvSpPr>
          <p:spPr>
            <a:xfrm>
              <a:off x="6117784" y="4238682"/>
              <a:ext cx="3417331" cy="1261732"/>
            </a:xfrm>
            <a:prstGeom prst="rect">
              <a:avLst/>
            </a:prstGeom>
          </p:spPr>
          <p:txBody>
            <a:bodyPr wrap="square" anchor="ctr">
              <a:spAutoFit/>
            </a:bodyPr>
            <a:lstStyle/>
            <a:p>
              <a:pPr algn="ctr"/>
              <a:r>
                <a:rPr lang="vi-VN" dirty="0">
                  <a:latin typeface="ZapfChancery-Medium" panose="00000400000000000000" pitchFamily="2" charset="0"/>
                  <a:ea typeface="ZapfChancery-Medium" panose="00000400000000000000" pitchFamily="2" charset="0"/>
                  <a:cs typeface="ZapfChancery-Medium" panose="00000400000000000000" pitchFamily="2" charset="0"/>
                </a:rPr>
                <a:t> Cách mạng là sự nghiệp của quần chúng, phải do quần chúng, vì quần </a:t>
              </a:r>
              <a:r>
                <a:rPr lang="vi-VN">
                  <a:latin typeface="ZapfChancery-Medium" panose="00000400000000000000" pitchFamily="2" charset="0"/>
                  <a:ea typeface="ZapfChancery-Medium" panose="00000400000000000000" pitchFamily="2" charset="0"/>
                  <a:cs typeface="ZapfChancery-Medium" panose="00000400000000000000" pitchFamily="2" charset="0"/>
                </a:rPr>
                <a:t>chúng</a:t>
              </a:r>
              <a:r>
                <a:rPr lang="en-US">
                  <a:latin typeface="ZapfChancery-Medium" panose="00000400000000000000" pitchFamily="2" charset="0"/>
                  <a:ea typeface="ZapfChancery-Medium" panose="00000400000000000000" pitchFamily="2" charset="0"/>
                  <a:cs typeface="ZapfChancery-Medium" panose="00000400000000000000" pitchFamily="2" charset="0"/>
                </a:rPr>
                <a:t>.</a:t>
              </a:r>
              <a:endParaRPr lang="en-US" dirty="0">
                <a:latin typeface="ZapfChancery-Medium" panose="00000400000000000000" pitchFamily="2" charset="0"/>
                <a:ea typeface="ZapfChancery-Medium" panose="00000400000000000000" pitchFamily="2" charset="0"/>
                <a:cs typeface="ZapfChancery-Medium" panose="00000400000000000000" pitchFamily="2" charset="0"/>
              </a:endParaRPr>
            </a:p>
          </p:txBody>
        </p:sp>
      </p:grpSp>
      <p:pic>
        <p:nvPicPr>
          <p:cNvPr id="18" name="Picture 17">
            <a:extLst>
              <a:ext uri="{FF2B5EF4-FFF2-40B4-BE49-F238E27FC236}">
                <a16:creationId xmlns:a16="http://schemas.microsoft.com/office/drawing/2014/main" id="{C7E3A18E-7141-48DA-BDC8-BBB6268FC3D0}"/>
              </a:ext>
            </a:extLst>
          </p:cNvPr>
          <p:cNvPicPr>
            <a:picLocks noChangeAspect="1"/>
          </p:cNvPicPr>
          <p:nvPr/>
        </p:nvPicPr>
        <p:blipFill>
          <a:blip r:embed="rId3"/>
          <a:stretch>
            <a:fillRect/>
          </a:stretch>
        </p:blipFill>
        <p:spPr>
          <a:xfrm flipH="1">
            <a:off x="8984541" y="3943977"/>
            <a:ext cx="2810062" cy="2700979"/>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grpSp>
        <p:nvGrpSpPr>
          <p:cNvPr id="24" name="Group 23">
            <a:extLst>
              <a:ext uri="{FF2B5EF4-FFF2-40B4-BE49-F238E27FC236}">
                <a16:creationId xmlns:a16="http://schemas.microsoft.com/office/drawing/2014/main" id="{E28D0EB9-2DBB-59E6-D1D0-FE595A2C72CE}"/>
              </a:ext>
            </a:extLst>
          </p:cNvPr>
          <p:cNvGrpSpPr/>
          <p:nvPr/>
        </p:nvGrpSpPr>
        <p:grpSpPr>
          <a:xfrm>
            <a:off x="522128" y="822559"/>
            <a:ext cx="4400275" cy="5855292"/>
            <a:chOff x="705137" y="996184"/>
            <a:chExt cx="4400275" cy="5855292"/>
          </a:xfrm>
        </p:grpSpPr>
        <mc:AlternateContent xmlns:mc="http://schemas.openxmlformats.org/markup-compatibility/2006">
          <mc:Choice xmlns:am3d="http://schemas.microsoft.com/office/drawing/2017/model3d" Requires="am3d">
            <p:graphicFrame>
              <p:nvGraphicFramePr>
                <p:cNvPr id="3" name="3D Model 2" descr="Female icon">
                  <a:extLst>
                    <a:ext uri="{FF2B5EF4-FFF2-40B4-BE49-F238E27FC236}">
                      <a16:creationId xmlns:a16="http://schemas.microsoft.com/office/drawing/2014/main" id="{F0EA5212-BB09-B585-7B9A-50FB46A47890}"/>
                    </a:ext>
                  </a:extLst>
                </p:cNvPr>
                <p:cNvGraphicFramePr>
                  <a:graphicFrameLocks noChangeAspect="1"/>
                </p:cNvGraphicFramePr>
                <p:nvPr>
                  <p:extLst>
                    <p:ext uri="{D42A27DB-BD31-4B8C-83A1-F6EECF244321}">
                      <p14:modId xmlns:p14="http://schemas.microsoft.com/office/powerpoint/2010/main" val="2995854226"/>
                    </p:ext>
                  </p:extLst>
                </p:nvPr>
              </p:nvGraphicFramePr>
              <p:xfrm>
                <a:off x="1951644" y="996184"/>
                <a:ext cx="816660" cy="1937194"/>
              </p:xfrm>
              <a:graphic>
                <a:graphicData uri="http://schemas.microsoft.com/office/drawing/2017/model3d">
                  <am3d:model3d r:embed="rId4">
                    <am3d:spPr>
                      <a:xfrm>
                        <a:off x="0" y="0"/>
                        <a:ext cx="816660" cy="1937194"/>
                      </a:xfrm>
                      <a:prstGeom prst="rect">
                        <a:avLst/>
                      </a:prstGeom>
                    </am3d:spPr>
                    <am3d:camera>
                      <am3d:pos x="0" y="0" z="51935141"/>
                      <am3d:up dx="0" dy="36000000" dz="0"/>
                      <am3d:lookAt x="0" y="0" z="0"/>
                      <am3d:perspective fov="2700000"/>
                    </am3d:camera>
                    <am3d:trans>
                      <am3d:meterPerModelUnit n="3032664" d="1000000"/>
                      <am3d:preTrans dx="1" dy="-18000000" dz="4030"/>
                      <am3d:scale>
                        <am3d:sx n="1000000" d="1000000"/>
                        <am3d:sy n="1000000" d="1000000"/>
                        <am3d:sz n="1000000" d="1000000"/>
                      </am3d:scale>
                      <am3d:rot ax="874416" ay="2180005" az="525412"/>
                      <am3d:postTrans dx="0" dy="0" dz="0"/>
                    </am3d:trans>
                    <am3d:raster rName="Office3DRenderer" rVer="16.0.8326">
                      <am3d:blip r:embed="rId5"/>
                    </am3d:raster>
                    <am3d:objViewport viewportSz="20891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Female icon">
                  <a:extLst>
                    <a:ext uri="{FF2B5EF4-FFF2-40B4-BE49-F238E27FC236}">
                      <a16:creationId xmlns:a16="http://schemas.microsoft.com/office/drawing/2014/main" id="{F0EA5212-BB09-B585-7B9A-50FB46A47890}"/>
                    </a:ext>
                  </a:extLst>
                </p:cNvPr>
                <p:cNvPicPr>
                  <a:picLocks noGrp="1" noRot="1" noChangeAspect="1" noMove="1" noResize="1" noEditPoints="1" noAdjustHandles="1" noChangeArrowheads="1" noChangeShapeType="1" noCrop="1"/>
                </p:cNvPicPr>
                <p:nvPr/>
              </p:nvPicPr>
              <p:blipFill>
                <a:blip r:embed="rId5"/>
                <a:stretch>
                  <a:fillRect/>
                </a:stretch>
              </p:blipFill>
              <p:spPr>
                <a:xfrm>
                  <a:off x="1768635" y="822559"/>
                  <a:ext cx="816660" cy="19371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Male icon">
                  <a:extLst>
                    <a:ext uri="{FF2B5EF4-FFF2-40B4-BE49-F238E27FC236}">
                      <a16:creationId xmlns:a16="http://schemas.microsoft.com/office/drawing/2014/main" id="{D5E68E5A-186F-8A12-BDDD-36AEA67680BE}"/>
                    </a:ext>
                  </a:extLst>
                </p:cNvPr>
                <p:cNvGraphicFramePr>
                  <a:graphicFrameLocks noChangeAspect="1"/>
                </p:cNvGraphicFramePr>
                <p:nvPr>
                  <p:extLst>
                    <p:ext uri="{D42A27DB-BD31-4B8C-83A1-F6EECF244321}">
                      <p14:modId xmlns:p14="http://schemas.microsoft.com/office/powerpoint/2010/main" val="3271669877"/>
                    </p:ext>
                  </p:extLst>
                </p:nvPr>
              </p:nvGraphicFramePr>
              <p:xfrm>
                <a:off x="832711" y="1010252"/>
                <a:ext cx="694621" cy="1994168"/>
              </p:xfrm>
              <a:graphic>
                <a:graphicData uri="http://schemas.microsoft.com/office/drawing/2017/model3d">
                  <am3d:model3d r:embed="rId6">
                    <am3d:spPr>
                      <a:xfrm>
                        <a:off x="0" y="0"/>
                        <a:ext cx="694621" cy="1994168"/>
                      </a:xfrm>
                      <a:prstGeom prst="rect">
                        <a:avLst/>
                      </a:prstGeom>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855520" ay="2264790" az="530556"/>
                      <am3d:postTrans dx="0" dy="0" dz="0"/>
                    </am3d:trans>
                    <am3d:raster rName="Office3DRenderer" rVer="16.0.8326">
                      <am3d:blip r:embed="rId7"/>
                    </am3d:raster>
                    <am3d:objViewport viewportSz="20891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Male icon">
                  <a:extLst>
                    <a:ext uri="{FF2B5EF4-FFF2-40B4-BE49-F238E27FC236}">
                      <a16:creationId xmlns:a16="http://schemas.microsoft.com/office/drawing/2014/main" id="{D5E68E5A-186F-8A12-BDDD-36AEA67680BE}"/>
                    </a:ext>
                  </a:extLst>
                </p:cNvPr>
                <p:cNvPicPr>
                  <a:picLocks noGrp="1" noRot="1" noChangeAspect="1" noMove="1" noResize="1" noEditPoints="1" noAdjustHandles="1" noChangeArrowheads="1" noChangeShapeType="1" noCrop="1"/>
                </p:cNvPicPr>
                <p:nvPr/>
              </p:nvPicPr>
              <p:blipFill>
                <a:blip r:embed="rId7"/>
                <a:stretch>
                  <a:fillRect/>
                </a:stretch>
              </p:blipFill>
              <p:spPr>
                <a:xfrm>
                  <a:off x="649702" y="836627"/>
                  <a:ext cx="694621" cy="199416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Download">
                  <a:extLst>
                    <a:ext uri="{FF2B5EF4-FFF2-40B4-BE49-F238E27FC236}">
                      <a16:creationId xmlns:a16="http://schemas.microsoft.com/office/drawing/2014/main" id="{6C6823ED-48EE-E3E4-3A40-5EE244CE7913}"/>
                    </a:ext>
                  </a:extLst>
                </p:cNvPr>
                <p:cNvGraphicFramePr>
                  <a:graphicFrameLocks noChangeAspect="1"/>
                </p:cNvGraphicFramePr>
                <p:nvPr>
                  <p:extLst>
                    <p:ext uri="{D42A27DB-BD31-4B8C-83A1-F6EECF244321}">
                      <p14:modId xmlns:p14="http://schemas.microsoft.com/office/powerpoint/2010/main" val="1537604512"/>
                    </p:ext>
                  </p:extLst>
                </p:nvPr>
              </p:nvGraphicFramePr>
              <p:xfrm>
                <a:off x="1358399" y="2736994"/>
                <a:ext cx="784643" cy="1089379"/>
              </p:xfrm>
              <a:graphic>
                <a:graphicData uri="http://schemas.microsoft.com/office/drawing/2017/model3d">
                  <am3d:model3d r:embed="rId8">
                    <am3d:spPr>
                      <a:xfrm>
                        <a:off x="0" y="0"/>
                        <a:ext cx="784643" cy="1089379"/>
                      </a:xfrm>
                      <a:prstGeom prst="rect">
                        <a:avLst/>
                      </a:prstGeom>
                    </am3d:spPr>
                    <am3d:camera>
                      <am3d:pos x="0" y="0" z="65122957"/>
                      <am3d:up dx="0" dy="36000000" dz="0"/>
                      <am3d:lookAt x="0" y="0" z="0"/>
                      <am3d:perspective fov="2700000"/>
                    </am3d:camera>
                    <am3d:trans>
                      <am3d:meterPerModelUnit n="3218308" d="1000000"/>
                      <am3d:preTrans dx="0" dy="-18000000" dz="1533"/>
                      <am3d:scale>
                        <am3d:sx n="1000000" d="1000000"/>
                        <am3d:sy n="1000000" d="1000000"/>
                        <am3d:sz n="1000000" d="1000000"/>
                      </am3d:scale>
                      <am3d:rot ax="1464866" ay="2428219" az="984968"/>
                      <am3d:postTrans dx="0" dy="0" dz="0"/>
                    </am3d:trans>
                    <am3d:raster rName="Office3DRenderer" rVer="16.0.8326">
                      <am3d:blip r:embed="rId9"/>
                    </am3d:raster>
                    <am3d:objViewport viewportSz="12573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ownload">
                  <a:extLst>
                    <a:ext uri="{FF2B5EF4-FFF2-40B4-BE49-F238E27FC236}">
                      <a16:creationId xmlns:a16="http://schemas.microsoft.com/office/drawing/2014/main" id="{6C6823ED-48EE-E3E4-3A40-5EE244CE7913}"/>
                    </a:ext>
                  </a:extLst>
                </p:cNvPr>
                <p:cNvPicPr>
                  <a:picLocks noGrp="1" noRot="1" noChangeAspect="1" noMove="1" noResize="1" noEditPoints="1" noAdjustHandles="1" noChangeArrowheads="1" noChangeShapeType="1" noCrop="1"/>
                </p:cNvPicPr>
                <p:nvPr/>
              </p:nvPicPr>
              <p:blipFill>
                <a:blip r:embed="rId9"/>
                <a:stretch>
                  <a:fillRect/>
                </a:stretch>
              </p:blipFill>
              <p:spPr>
                <a:xfrm>
                  <a:off x="1175390" y="2563369"/>
                  <a:ext cx="784643" cy="108937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Group">
                  <a:extLst>
                    <a:ext uri="{FF2B5EF4-FFF2-40B4-BE49-F238E27FC236}">
                      <a16:creationId xmlns:a16="http://schemas.microsoft.com/office/drawing/2014/main" id="{37C4AF6D-BC6E-6911-AFCA-A31B918A2CE3}"/>
                    </a:ext>
                  </a:extLst>
                </p:cNvPr>
                <p:cNvGraphicFramePr>
                  <a:graphicFrameLocks noChangeAspect="1"/>
                </p:cNvGraphicFramePr>
                <p:nvPr>
                  <p:extLst>
                    <p:ext uri="{D42A27DB-BD31-4B8C-83A1-F6EECF244321}">
                      <p14:modId xmlns:p14="http://schemas.microsoft.com/office/powerpoint/2010/main" val="3475156029"/>
                    </p:ext>
                  </p:extLst>
                </p:nvPr>
              </p:nvGraphicFramePr>
              <p:xfrm>
                <a:off x="705137" y="2940495"/>
                <a:ext cx="4400275" cy="3910981"/>
              </p:xfrm>
              <a:graphic>
                <a:graphicData uri="http://schemas.microsoft.com/office/drawing/2017/model3d">
                  <am3d:model3d r:embed="rId10">
                    <am3d:spPr>
                      <a:xfrm>
                        <a:off x="0" y="0"/>
                        <a:ext cx="4400275" cy="3910981"/>
                      </a:xfrm>
                      <a:prstGeom prst="rect">
                        <a:avLst/>
                      </a:prstGeom>
                    </am3d:spPr>
                    <am3d:camera>
                      <am3d:pos x="0" y="0" z="67562836"/>
                      <am3d:up dx="0" dy="36000000" dz="0"/>
                      <am3d:lookAt x="0" y="0" z="0"/>
                      <am3d:perspective fov="2700000"/>
                    </am3d:camera>
                    <am3d:trans>
                      <am3d:meterPerModelUnit n="117406" d="1000000"/>
                      <am3d:preTrans dx="0" dy="-4526626" dz="0"/>
                      <am3d:scale>
                        <am3d:sx n="1000000" d="1000000"/>
                        <am3d:sy n="1000000" d="1000000"/>
                        <am3d:sz n="1000000" d="1000000"/>
                      </am3d:scale>
                      <am3d:rot ax="1751364" ay="157126" az="87724"/>
                      <am3d:postTrans dx="0" dy="0" dz="0"/>
                    </am3d:trans>
                    <am3d:raster rName="Office3DRenderer" rVer="16.0.8326">
                      <am3d:blip r:embed="rId11"/>
                    </am3d:raster>
                    <am3d:objViewport viewportSz="63585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Group">
                  <a:extLst>
                    <a:ext uri="{FF2B5EF4-FFF2-40B4-BE49-F238E27FC236}">
                      <a16:creationId xmlns:a16="http://schemas.microsoft.com/office/drawing/2014/main" id="{37C4AF6D-BC6E-6911-AFCA-A31B918A2CE3}"/>
                    </a:ext>
                  </a:extLst>
                </p:cNvPr>
                <p:cNvPicPr>
                  <a:picLocks noGrp="1" noRot="1" noChangeAspect="1" noMove="1" noResize="1" noEditPoints="1" noAdjustHandles="1" noChangeArrowheads="1" noChangeShapeType="1" noCrop="1"/>
                </p:cNvPicPr>
                <p:nvPr/>
              </p:nvPicPr>
              <p:blipFill>
                <a:blip r:embed="rId11"/>
                <a:stretch>
                  <a:fillRect/>
                </a:stretch>
              </p:blipFill>
              <p:spPr>
                <a:xfrm>
                  <a:off x="522128" y="2766870"/>
                  <a:ext cx="4400275" cy="3910981"/>
                </a:xfrm>
                <a:prstGeom prst="rect">
                  <a:avLst/>
                </a:prstGeom>
              </p:spPr>
            </p:pic>
          </mc:Fallback>
        </mc:AlternateContent>
        <p:pic>
          <p:nvPicPr>
            <p:cNvPr id="12" name="Picture 11">
              <a:extLst>
                <a:ext uri="{FF2B5EF4-FFF2-40B4-BE49-F238E27FC236}">
                  <a16:creationId xmlns:a16="http://schemas.microsoft.com/office/drawing/2014/main" id="{B781233E-612C-7503-FF5D-A4B3DE70725F}"/>
                </a:ext>
              </a:extLst>
            </p:cNvPr>
            <p:cNvPicPr>
              <a:picLocks noChangeAspect="1"/>
            </p:cNvPicPr>
            <p:nvPr/>
          </p:nvPicPr>
          <p:blipFill>
            <a:blip r:embed="rId3"/>
            <a:stretch>
              <a:fillRect/>
            </a:stretch>
          </p:blipFill>
          <p:spPr>
            <a:xfrm flipH="1">
              <a:off x="1547489" y="4623242"/>
              <a:ext cx="3055118" cy="1991587"/>
            </a:xfrm>
            <a:prstGeom prst="rect">
              <a:avLst/>
            </a:prstGeom>
            <a:ln>
              <a:noFill/>
            </a:ln>
            <a:effectLst/>
            <a:scene3d>
              <a:camera prst="orthographicFront">
                <a:rot lat="0" lon="0" rev="0"/>
              </a:camera>
              <a:lightRig rig="chilly" dir="t">
                <a:rot lat="0" lon="0" rev="18480000"/>
              </a:lightRig>
            </a:scene3d>
            <a:sp3d prstMaterial="clear">
              <a:bevelT h="63500"/>
            </a:sp3d>
          </p:spPr>
        </p:pic>
      </p:grpSp>
      <p:sp>
        <p:nvSpPr>
          <p:cNvPr id="23" name="TextBox 22">
            <a:extLst>
              <a:ext uri="{FF2B5EF4-FFF2-40B4-BE49-F238E27FC236}">
                <a16:creationId xmlns:a16="http://schemas.microsoft.com/office/drawing/2014/main" id="{5026D516-3BC5-88E5-6357-175D93C7D67D}"/>
              </a:ext>
            </a:extLst>
          </p:cNvPr>
          <p:cNvSpPr txBox="1"/>
          <p:nvPr/>
        </p:nvSpPr>
        <p:spPr>
          <a:xfrm>
            <a:off x="3724345" y="632160"/>
            <a:ext cx="4950098" cy="1107996"/>
          </a:xfrm>
          <a:prstGeom prst="rect">
            <a:avLst/>
          </a:prstGeom>
          <a:noFill/>
        </p:spPr>
        <p:txBody>
          <a:bodyPr wrap="square">
            <a:spAutoFit/>
          </a:bodyPr>
          <a:lstStyle/>
          <a:p>
            <a:pPr algn="ctr"/>
            <a:r>
              <a:rPr lang="vi-VN" sz="2200" i="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Đại đoàn kết toàn dân tộc là một mục tiêu, nhiệm vụ hàng đầu của cách mạng Việt Nam</a:t>
            </a:r>
            <a:r>
              <a:rPr lang="en-US" sz="2200" i="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 Bởi vì:</a:t>
            </a:r>
            <a:endParaRPr lang="en-US" sz="2200" i="1"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7" name="Picture 6" descr="C:\Users\QUOC HUY\Desktop\Logo_Đại_học_FPT.png">
            <a:extLst>
              <a:ext uri="{FF2B5EF4-FFF2-40B4-BE49-F238E27FC236}">
                <a16:creationId xmlns:a16="http://schemas.microsoft.com/office/drawing/2014/main" id="{CA73FA72-F919-A7B0-64A8-10E0952F718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8" name="Hexagon 7">
            <a:extLst>
              <a:ext uri="{FF2B5EF4-FFF2-40B4-BE49-F238E27FC236}">
                <a16:creationId xmlns:a16="http://schemas.microsoft.com/office/drawing/2014/main" id="{6A0E8561-8089-91B5-7FC5-7C1B2D5C147F}"/>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b</a:t>
            </a:r>
          </a:p>
        </p:txBody>
      </p:sp>
      <p:sp>
        <p:nvSpPr>
          <p:cNvPr id="10" name="TextBox 9">
            <a:extLst>
              <a:ext uri="{FF2B5EF4-FFF2-40B4-BE49-F238E27FC236}">
                <a16:creationId xmlns:a16="http://schemas.microsoft.com/office/drawing/2014/main" id="{F472534A-AF5B-265D-8A1B-083886644B62}"/>
              </a:ext>
            </a:extLst>
          </p:cNvPr>
          <p:cNvSpPr txBox="1"/>
          <p:nvPr/>
        </p:nvSpPr>
        <p:spPr>
          <a:xfrm>
            <a:off x="2870549" y="1902352"/>
            <a:ext cx="6444048" cy="83099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fontAlgn="base"/>
            <a:r>
              <a:rPr lang="vi-VN" sz="240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a:t>
            </a:r>
            <a:r>
              <a:rPr lang="vi-VN" sz="2400">
                <a:latin typeface="NewCentury-Narrow" panose="020B0500000000000000" pitchFamily="34" charset="0"/>
                <a:ea typeface="NewCentury-Narrow" panose="020B0500000000000000" pitchFamily="34" charset="0"/>
                <a:cs typeface="NewCentury-Narrow" panose="020B0500000000000000" pitchFamily="34" charset="0"/>
              </a:rPr>
              <a:t> Cách mạng là sự nghiệp của quần chúng, do quần chúng và vì quần chúng</a:t>
            </a:r>
            <a:endParaRPr lang="vi-VN" sz="2400" dirty="0">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2" name="Rectangle 1"/>
          <p:cNvSpPr/>
          <p:nvPr/>
        </p:nvSpPr>
        <p:spPr>
          <a:xfrm>
            <a:off x="4629839" y="2867980"/>
            <a:ext cx="5795341" cy="145167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fontAlgn="base">
              <a:spcAft>
                <a:spcPts val="1600"/>
              </a:spcAft>
            </a:pPr>
            <a:endParaRPr lang="en-US" sz="300">
              <a:latin typeface="NewCentury-Narrow" panose="020B0500000000000000" pitchFamily="34" charset="0"/>
              <a:ea typeface="NewCentury-Narrow" panose="020B0500000000000000" pitchFamily="34" charset="0"/>
              <a:cs typeface="NewCentury-Narrow" panose="020B0500000000000000" pitchFamily="34" charset="0"/>
            </a:endParaRPr>
          </a:p>
          <a:p>
            <a:pPr algn="just" fontAlgn="base">
              <a:spcAft>
                <a:spcPts val="1600"/>
              </a:spcAft>
            </a:pPr>
            <a:r>
              <a:rPr lang="vi-VN" sz="24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400">
                <a:latin typeface="NewCentury-Narrow" panose="020B0500000000000000" pitchFamily="34" charset="0"/>
                <a:ea typeface="NewCentury-Narrow" panose="020B0500000000000000" pitchFamily="34" charset="0"/>
                <a:cs typeface="NewCentury-Narrow" panose="020B0500000000000000" pitchFamily="34" charset="0"/>
              </a:rPr>
              <a:t>Đảng </a:t>
            </a:r>
            <a:r>
              <a:rPr lang="vi-VN" sz="2400" dirty="0">
                <a:latin typeface="NewCentury-Narrow" panose="020B0500000000000000" pitchFamily="34" charset="0"/>
                <a:ea typeface="NewCentury-Narrow" panose="020B0500000000000000" pitchFamily="34" charset="0"/>
                <a:cs typeface="NewCentury-Narrow" panose="020B0500000000000000" pitchFamily="34" charset="0"/>
              </a:rPr>
              <a:t>phải có sứ mệnh thức tỉnh, tập hợp, hướng dẫn quần chúng, tổ chức họ thành khối đại đoàn kết, tạo thành sức mạnh tổng hợp. </a:t>
            </a:r>
          </a:p>
        </p:txBody>
      </p:sp>
      <p:sp>
        <p:nvSpPr>
          <p:cNvPr id="25" name="TextBox 24">
            <a:extLst>
              <a:ext uri="{FF2B5EF4-FFF2-40B4-BE49-F238E27FC236}">
                <a16:creationId xmlns:a16="http://schemas.microsoft.com/office/drawing/2014/main" id="{69AA44F3-065B-F307-D816-36E86832EDA6}"/>
              </a:ext>
            </a:extLst>
          </p:cNvPr>
          <p:cNvSpPr txBox="1"/>
          <p:nvPr/>
        </p:nvSpPr>
        <p:spPr>
          <a:xfrm>
            <a:off x="7123268" y="2582204"/>
            <a:ext cx="1106321" cy="400110"/>
          </a:xfrm>
          <a:prstGeom prst="rect">
            <a:avLst/>
          </a:prstGeom>
          <a:noFill/>
        </p:spPr>
        <p:txBody>
          <a:bodyPr wrap="square">
            <a:spAutoFit/>
          </a:bodyPr>
          <a:lstStyle/>
          <a:p>
            <a:r>
              <a:rPr lang="en-US" sz="2000" b="1" i="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Cho nên</a:t>
            </a:r>
            <a:endParaRPr lang="en-US" sz="2000" b="1"/>
          </a:p>
        </p:txBody>
      </p:sp>
      <p:grpSp>
        <p:nvGrpSpPr>
          <p:cNvPr id="26" name="Group 25">
            <a:extLst>
              <a:ext uri="{FF2B5EF4-FFF2-40B4-BE49-F238E27FC236}">
                <a16:creationId xmlns:a16="http://schemas.microsoft.com/office/drawing/2014/main" id="{AF5B4A35-7667-4C29-7900-F6D6629D21BB}"/>
              </a:ext>
            </a:extLst>
          </p:cNvPr>
          <p:cNvGrpSpPr/>
          <p:nvPr/>
        </p:nvGrpSpPr>
        <p:grpSpPr>
          <a:xfrm>
            <a:off x="6218826" y="2382158"/>
            <a:ext cx="981514" cy="755189"/>
            <a:chOff x="2534258" y="2360421"/>
            <a:chExt cx="1238669" cy="913779"/>
          </a:xfrm>
        </p:grpSpPr>
        <p:sp>
          <p:nvSpPr>
            <p:cNvPr id="27" name="Arrow: Down 26">
              <a:extLst>
                <a:ext uri="{FF2B5EF4-FFF2-40B4-BE49-F238E27FC236}">
                  <a16:creationId xmlns:a16="http://schemas.microsoft.com/office/drawing/2014/main" id="{B3F9EBD1-038D-AAA1-F3CF-0DB2E07A57C6}"/>
                </a:ext>
              </a:extLst>
            </p:cNvPr>
            <p:cNvSpPr/>
            <p:nvPr/>
          </p:nvSpPr>
          <p:spPr>
            <a:xfrm>
              <a:off x="2534258" y="2381019"/>
              <a:ext cx="1234553" cy="893181"/>
            </a:xfrm>
            <a:prstGeom prst="downArrow">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21C17549-D9EA-8DC7-25EC-0E51086BE3FE}"/>
                </a:ext>
              </a:extLst>
            </p:cNvPr>
            <p:cNvSpPr/>
            <p:nvPr/>
          </p:nvSpPr>
          <p:spPr>
            <a:xfrm>
              <a:off x="2538374" y="2360421"/>
              <a:ext cx="1234553" cy="893181"/>
            </a:xfrm>
            <a:prstGeom prst="downArrow">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16F49FD7-F72D-64F2-1CFE-75CAA11A682D}"/>
              </a:ext>
            </a:extLst>
          </p:cNvPr>
          <p:cNvGrpSpPr/>
          <p:nvPr/>
        </p:nvGrpSpPr>
        <p:grpSpPr>
          <a:xfrm>
            <a:off x="-761223" y="4016416"/>
            <a:ext cx="4002918" cy="2723920"/>
            <a:chOff x="-633627" y="4016416"/>
            <a:chExt cx="4002918" cy="2723920"/>
          </a:xfrm>
        </p:grpSpPr>
        <p:sp>
          <p:nvSpPr>
            <p:cNvPr id="30" name="Freeform: Shape 29">
              <a:extLst>
                <a:ext uri="{FF2B5EF4-FFF2-40B4-BE49-F238E27FC236}">
                  <a16:creationId xmlns:a16="http://schemas.microsoft.com/office/drawing/2014/main" id="{ADED43FD-5036-A644-5B64-7E519CF280B7}"/>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3A4C579B-8A24-895F-7E05-054803E239E0}"/>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1790718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par>
                                <p:cTn id="27" presetID="16" presetClass="entr" presetSubtype="21"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arn(inVertic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FD3609-19CE-433E-BEC3-4B6C2F5B97AD}"/>
              </a:ext>
            </a:extLst>
          </p:cNvPr>
          <p:cNvSpPr/>
          <p:nvPr/>
        </p:nvSpPr>
        <p:spPr>
          <a:xfrm>
            <a:off x="1418049" y="2333486"/>
            <a:ext cx="8706717" cy="2802434"/>
          </a:xfrm>
          <a:prstGeom prst="rect">
            <a:avLst/>
          </a:prstGeom>
        </p:spPr>
        <p:txBody>
          <a:bodyPr wrap="square">
            <a:spAutoFit/>
          </a:bodyPr>
          <a:lstStyle/>
          <a:p>
            <a:pPr algn="just">
              <a:lnSpc>
                <a:spcPct val="150000"/>
              </a:lnSpc>
            </a:pPr>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“Trước cách mạng Tháng Tám và trong kháng chiến, thì nhiệm vụ tuyên huấn là làm cho đồng</a:t>
            </a:r>
            <a:r>
              <a:rPr lang="en-US" sz="2400" dirty="0">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bào các dân tộc hiểu được mấy việc: </a:t>
            </a:r>
            <a:r>
              <a:rPr lang="vi-VN" sz="2400" i="1" dirty="0">
                <a:latin typeface="ZapfChancery-Medium" panose="00000400000000000000" pitchFamily="2" charset="0"/>
                <a:ea typeface="ZapfChancery-Medium" panose="00000400000000000000" pitchFamily="2" charset="0"/>
                <a:cs typeface="ZapfChancery-Medium" panose="00000400000000000000" pitchFamily="2" charset="0"/>
              </a:rPr>
              <a:t>Một là </a:t>
            </a:r>
            <a:r>
              <a:rPr lang="vi-VN" sz="2400" dirty="0">
                <a:solidFill>
                  <a:srgbClr val="00B050"/>
                </a:solidFill>
                <a:latin typeface="ZapfChancery-Medium" panose="00000400000000000000" pitchFamily="2" charset="0"/>
                <a:ea typeface="ZapfChancery-Medium" panose="00000400000000000000" pitchFamily="2" charset="0"/>
                <a:cs typeface="ZapfChancery-Medium" panose="00000400000000000000" pitchFamily="2" charset="0"/>
              </a:rPr>
              <a:t>đoàn kết</a:t>
            </a:r>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i="1" dirty="0">
                <a:latin typeface="ZapfChancery-Medium" panose="00000400000000000000" pitchFamily="2" charset="0"/>
                <a:ea typeface="ZapfChancery-Medium" panose="00000400000000000000" pitchFamily="2" charset="0"/>
                <a:cs typeface="ZapfChancery-Medium" panose="00000400000000000000" pitchFamily="2" charset="0"/>
              </a:rPr>
              <a:t>Hai là </a:t>
            </a:r>
            <a:r>
              <a:rPr lang="vi-VN" sz="2400" dirty="0">
                <a:solidFill>
                  <a:srgbClr val="00B050"/>
                </a:solidFill>
                <a:latin typeface="ZapfChancery-Medium" panose="00000400000000000000" pitchFamily="2" charset="0"/>
                <a:ea typeface="ZapfChancery-Medium" panose="00000400000000000000" pitchFamily="2" charset="0"/>
                <a:cs typeface="ZapfChancery-Medium" panose="00000400000000000000" pitchFamily="2" charset="0"/>
              </a:rPr>
              <a:t>làm cách mạng </a:t>
            </a:r>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hay </a:t>
            </a:r>
            <a:r>
              <a:rPr lang="vi-VN" sz="2400" dirty="0">
                <a:solidFill>
                  <a:srgbClr val="00B050"/>
                </a:solidFill>
                <a:latin typeface="ZapfChancery-Medium" panose="00000400000000000000" pitchFamily="2" charset="0"/>
                <a:ea typeface="ZapfChancery-Medium" panose="00000400000000000000" pitchFamily="2" charset="0"/>
                <a:cs typeface="ZapfChancery-Medium" panose="00000400000000000000" pitchFamily="2" charset="0"/>
              </a:rPr>
              <a:t>kháng chiến để</a:t>
            </a:r>
            <a:r>
              <a:rPr lang="en-US" sz="2400" dirty="0">
                <a:solidFill>
                  <a:srgbClr val="00B050"/>
                </a:solidFill>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dirty="0">
                <a:solidFill>
                  <a:srgbClr val="00B050"/>
                </a:solidFill>
                <a:latin typeface="ZapfChancery-Medium" panose="00000400000000000000" pitchFamily="2" charset="0"/>
                <a:ea typeface="ZapfChancery-Medium" panose="00000400000000000000" pitchFamily="2" charset="0"/>
                <a:cs typeface="ZapfChancery-Medium" panose="00000400000000000000" pitchFamily="2" charset="0"/>
              </a:rPr>
              <a:t>đòi độc lập</a:t>
            </a:r>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 Chỉ đơn giản thế thôi. </a:t>
            </a:r>
            <a:endParaRPr lang="en-US" sz="2400" dirty="0">
              <a:latin typeface="ZapfChancery-Medium" panose="00000400000000000000" pitchFamily="2" charset="0"/>
              <a:ea typeface="ZapfChancery-Medium" panose="00000400000000000000" pitchFamily="2" charset="0"/>
              <a:cs typeface="ZapfChancery-Medium" panose="00000400000000000000" pitchFamily="2" charset="0"/>
            </a:endParaRPr>
          </a:p>
          <a:p>
            <a:pPr algn="just">
              <a:lnSpc>
                <a:spcPct val="150000"/>
              </a:lnSpc>
            </a:pPr>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Bây giờ, mục đích của tuyên truyền, huấn luyện là: </a:t>
            </a:r>
            <a:r>
              <a:rPr lang="vi-VN" sz="2400" i="1" dirty="0">
                <a:latin typeface="ZapfChancery-Medium" panose="00000400000000000000" pitchFamily="2" charset="0"/>
                <a:ea typeface="ZapfChancery-Medium" panose="00000400000000000000" pitchFamily="2" charset="0"/>
                <a:cs typeface="ZapfChancery-Medium" panose="00000400000000000000" pitchFamily="2" charset="0"/>
              </a:rPr>
              <a:t>Một là</a:t>
            </a:r>
            <a:r>
              <a:rPr lang="en-US" sz="24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dirty="0">
                <a:solidFill>
                  <a:srgbClr val="00B050"/>
                </a:solidFill>
                <a:latin typeface="ZapfChancery-Medium" panose="00000400000000000000" pitchFamily="2" charset="0"/>
                <a:ea typeface="ZapfChancery-Medium" panose="00000400000000000000" pitchFamily="2" charset="0"/>
                <a:cs typeface="ZapfChancery-Medium" panose="00000400000000000000" pitchFamily="2" charset="0"/>
              </a:rPr>
              <a:t>đoàn kết</a:t>
            </a:r>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i="1" dirty="0">
                <a:latin typeface="ZapfChancery-Medium" panose="00000400000000000000" pitchFamily="2" charset="0"/>
                <a:ea typeface="ZapfChancery-Medium" panose="00000400000000000000" pitchFamily="2" charset="0"/>
                <a:cs typeface="ZapfChancery-Medium" panose="00000400000000000000" pitchFamily="2" charset="0"/>
              </a:rPr>
              <a:t>Hai là </a:t>
            </a:r>
            <a:r>
              <a:rPr lang="vi-VN" sz="2400" dirty="0">
                <a:solidFill>
                  <a:srgbClr val="00B050"/>
                </a:solidFill>
                <a:latin typeface="ZapfChancery-Medium" panose="00000400000000000000" pitchFamily="2" charset="0"/>
                <a:ea typeface="ZapfChancery-Medium" panose="00000400000000000000" pitchFamily="2" charset="0"/>
                <a:cs typeface="ZapfChancery-Medium" panose="00000400000000000000" pitchFamily="2" charset="0"/>
              </a:rPr>
              <a:t>xâ</a:t>
            </a:r>
            <a:r>
              <a:rPr lang="en-US" sz="2400" dirty="0">
                <a:solidFill>
                  <a:srgbClr val="00B050"/>
                </a:solidFill>
                <a:latin typeface="ZapfChancery-Medium" panose="00000400000000000000" pitchFamily="2" charset="0"/>
                <a:ea typeface="ZapfChancery-Medium" panose="00000400000000000000" pitchFamily="2" charset="0"/>
                <a:cs typeface="ZapfChancery-Medium" panose="00000400000000000000" pitchFamily="2" charset="0"/>
              </a:rPr>
              <a:t>y</a:t>
            </a:r>
            <a:r>
              <a:rPr lang="vi-VN" sz="2400" dirty="0">
                <a:solidFill>
                  <a:srgbClr val="00B050"/>
                </a:solidFill>
                <a:latin typeface="ZapfChancery-Medium" panose="00000400000000000000" pitchFamily="2" charset="0"/>
                <a:ea typeface="ZapfChancery-Medium" panose="00000400000000000000" pitchFamily="2" charset="0"/>
                <a:cs typeface="ZapfChancery-Medium" panose="00000400000000000000" pitchFamily="2" charset="0"/>
              </a:rPr>
              <a:t> dựng chủ nghĩa xã hội</a:t>
            </a:r>
            <a:r>
              <a:rPr lang="vi-VN" sz="2400" dirty="0">
                <a:latin typeface="ZapfChancery-Medium" panose="00000400000000000000" pitchFamily="2" charset="0"/>
                <a:ea typeface="ZapfChancery-Medium" panose="00000400000000000000" pitchFamily="2" charset="0"/>
                <a:cs typeface="ZapfChancery-Medium" panose="00000400000000000000" pitchFamily="2" charset="0"/>
              </a:rPr>
              <a:t>. </a:t>
            </a:r>
            <a:r>
              <a:rPr lang="vi-VN" sz="2400" i="1" dirty="0">
                <a:latin typeface="ZapfChancery-Medium" panose="00000400000000000000" pitchFamily="2" charset="0"/>
                <a:ea typeface="ZapfChancery-Medium" panose="00000400000000000000" pitchFamily="2" charset="0"/>
                <a:cs typeface="ZapfChancery-Medium" panose="00000400000000000000" pitchFamily="2" charset="0"/>
              </a:rPr>
              <a:t>Ba là </a:t>
            </a:r>
            <a:r>
              <a:rPr lang="vi-VN" sz="2400" dirty="0">
                <a:solidFill>
                  <a:srgbClr val="00B050"/>
                </a:solidFill>
                <a:latin typeface="ZapfChancery-Medium" panose="00000400000000000000" pitchFamily="2" charset="0"/>
                <a:ea typeface="ZapfChancery-Medium" panose="00000400000000000000" pitchFamily="2" charset="0"/>
                <a:cs typeface="ZapfChancery-Medium" panose="00000400000000000000" pitchFamily="2" charset="0"/>
              </a:rPr>
              <a:t>đấu tranh thống nhất nước nhà</a:t>
            </a:r>
            <a:r>
              <a:rPr lang="vi-VN" sz="2400">
                <a:latin typeface="ZapfChancery-Medium" panose="00000400000000000000" pitchFamily="2" charset="0"/>
                <a:ea typeface="ZapfChancery-Medium" panose="00000400000000000000" pitchFamily="2" charset="0"/>
                <a:cs typeface="ZapfChancery-Medium" panose="00000400000000000000" pitchFamily="2" charset="0"/>
              </a:rPr>
              <a:t>” </a:t>
            </a:r>
            <a:endParaRPr lang="en-US" sz="2400" dirty="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5" name="Rectangle 4">
            <a:extLst>
              <a:ext uri="{FF2B5EF4-FFF2-40B4-BE49-F238E27FC236}">
                <a16:creationId xmlns:a16="http://schemas.microsoft.com/office/drawing/2014/main" id="{C26038EB-4539-4075-9F26-EF55D325546F}"/>
              </a:ext>
            </a:extLst>
          </p:cNvPr>
          <p:cNvSpPr/>
          <p:nvPr/>
        </p:nvSpPr>
        <p:spPr>
          <a:xfrm>
            <a:off x="3048000" y="5215409"/>
            <a:ext cx="6096000" cy="584775"/>
          </a:xfrm>
          <a:prstGeom prst="rect">
            <a:avLst/>
          </a:prstGeom>
        </p:spPr>
        <p:txBody>
          <a:bodyPr>
            <a:spAutoFit/>
          </a:bodyPr>
          <a:lstStyle/>
          <a:p>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Hồ</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Chí</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Minh – 1963 –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cuộc</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nói</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chuyện</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với</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cán</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bộ</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tuyên</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truyền</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và</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huấn</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luyện</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miền</a:t>
            </a:r>
            <a:r>
              <a:rPr lang="en-US" sz="1600" i="1" dirty="0">
                <a:latin typeface="ZapfChancery-Medium" panose="00000400000000000000" pitchFamily="2" charset="0"/>
                <a:ea typeface="ZapfChancery-Medium" panose="00000400000000000000" pitchFamily="2" charset="0"/>
                <a:cs typeface="ZapfChancery-Medium" panose="00000400000000000000" pitchFamily="2" charset="0"/>
              </a:rPr>
              <a:t> </a:t>
            </a:r>
            <a:r>
              <a:rPr lang="en-US" sz="1600" i="1" dirty="0" err="1">
                <a:latin typeface="ZapfChancery-Medium" panose="00000400000000000000" pitchFamily="2" charset="0"/>
                <a:ea typeface="ZapfChancery-Medium" panose="00000400000000000000" pitchFamily="2" charset="0"/>
                <a:cs typeface="ZapfChancery-Medium" panose="00000400000000000000" pitchFamily="2" charset="0"/>
              </a:rPr>
              <a:t>núi</a:t>
            </a:r>
            <a:endParaRPr lang="en-US" sz="1600" i="1" dirty="0">
              <a:latin typeface="ZapfChancery-Medium" panose="00000400000000000000" pitchFamily="2" charset="0"/>
              <a:ea typeface="ZapfChancery-Medium" panose="00000400000000000000" pitchFamily="2" charset="0"/>
              <a:cs typeface="ZapfChancery-Medium" panose="00000400000000000000" pitchFamily="2" charset="0"/>
            </a:endParaRPr>
          </a:p>
        </p:txBody>
      </p:sp>
      <p:sp>
        <p:nvSpPr>
          <p:cNvPr id="6" name="Rectangle 5">
            <a:extLst>
              <a:ext uri="{FF2B5EF4-FFF2-40B4-BE49-F238E27FC236}">
                <a16:creationId xmlns:a16="http://schemas.microsoft.com/office/drawing/2014/main" id="{E9DF739D-16FA-4E76-9A0F-6875C90C3BDA}"/>
              </a:ext>
            </a:extLst>
          </p:cNvPr>
          <p:cNvSpPr/>
          <p:nvPr/>
        </p:nvSpPr>
        <p:spPr>
          <a:xfrm>
            <a:off x="1083893" y="1057816"/>
            <a:ext cx="9363223" cy="954107"/>
          </a:xfrm>
          <a:prstGeom prst="rect">
            <a:avLst/>
          </a:prstGeom>
        </p:spPr>
        <p:txBody>
          <a:bodyPr wrap="square">
            <a:spAutoFit/>
          </a:bodyPr>
          <a:lstStyle/>
          <a:p>
            <a:pPr algn="just"/>
            <a:r>
              <a:rPr lang="vi-VN" sz="2800" i="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Đại </a:t>
            </a:r>
            <a:r>
              <a:rPr lang="vi-VN" sz="2800" i="1"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đoàn kết toàn dân tộc là một mục tiêu, nhiệm vụ hàng đầu của cách mạng </a:t>
            </a:r>
            <a:r>
              <a:rPr lang="vi-VN" sz="2800" i="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Việt Nam</a:t>
            </a:r>
            <a:r>
              <a:rPr lang="en-US" sz="2800" i="1">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rPr>
              <a:t> và được quán triệt trong mọi giai đoạn cách mạng:</a:t>
            </a:r>
            <a:endParaRPr lang="en-US" sz="2800" dirty="0">
              <a:solidFill>
                <a:srgbClr val="FF0000"/>
              </a:solidFill>
              <a:latin typeface="ZapfChancery-Medium" panose="00000400000000000000" pitchFamily="2" charset="0"/>
              <a:ea typeface="ZapfChancery-Medium" panose="00000400000000000000" pitchFamily="2" charset="0"/>
              <a:cs typeface="ZapfChancery-Medium" panose="00000400000000000000" pitchFamily="2" charset="0"/>
            </a:endParaRPr>
          </a:p>
        </p:txBody>
      </p:sp>
      <p:pic>
        <p:nvPicPr>
          <p:cNvPr id="2" name="Picture 1" descr="C:\Users\QUOC HUY\Desktop\Logo_Đại_học_FPT.png">
            <a:extLst>
              <a:ext uri="{FF2B5EF4-FFF2-40B4-BE49-F238E27FC236}">
                <a16:creationId xmlns:a16="http://schemas.microsoft.com/office/drawing/2014/main" id="{FB229498-F0BA-0967-A3EB-9B75FA3F1F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4" name="Hexagon 3">
            <a:extLst>
              <a:ext uri="{FF2B5EF4-FFF2-40B4-BE49-F238E27FC236}">
                <a16:creationId xmlns:a16="http://schemas.microsoft.com/office/drawing/2014/main" id="{C7B905C2-4394-B9FC-D013-8D1B9E9D6C66}"/>
              </a:ext>
            </a:extLst>
          </p:cNvPr>
          <p:cNvSpPr/>
          <p:nvPr/>
        </p:nvSpPr>
        <p:spPr>
          <a:xfrm rot="991031">
            <a:off x="24352" y="-149552"/>
            <a:ext cx="960945" cy="833073"/>
          </a:xfrm>
          <a:prstGeom prst="hexagon">
            <a:avLst>
              <a:gd name="adj" fmla="val 26671"/>
              <a:gd name="vf" fmla="val 115470"/>
            </a:avLst>
          </a:prstGeom>
          <a:solidFill>
            <a:schemeClr val="accent2">
              <a:lumMod val="20000"/>
              <a:lumOff val="8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0000"/>
                </a:solidFill>
              </a:rPr>
              <a:t>b</a:t>
            </a:r>
          </a:p>
        </p:txBody>
      </p:sp>
      <p:grpSp>
        <p:nvGrpSpPr>
          <p:cNvPr id="7" name="Group 6">
            <a:extLst>
              <a:ext uri="{FF2B5EF4-FFF2-40B4-BE49-F238E27FC236}">
                <a16:creationId xmlns:a16="http://schemas.microsoft.com/office/drawing/2014/main" id="{09D4B3FD-47A7-D47A-879F-522B9CCC5BC1}"/>
              </a:ext>
            </a:extLst>
          </p:cNvPr>
          <p:cNvGrpSpPr/>
          <p:nvPr/>
        </p:nvGrpSpPr>
        <p:grpSpPr>
          <a:xfrm>
            <a:off x="-761223" y="4016416"/>
            <a:ext cx="4002918" cy="2723920"/>
            <a:chOff x="-633627" y="4016416"/>
            <a:chExt cx="4002918" cy="2723920"/>
          </a:xfrm>
        </p:grpSpPr>
        <p:sp>
          <p:nvSpPr>
            <p:cNvPr id="8" name="Freeform: Shape 7">
              <a:extLst>
                <a:ext uri="{FF2B5EF4-FFF2-40B4-BE49-F238E27FC236}">
                  <a16:creationId xmlns:a16="http://schemas.microsoft.com/office/drawing/2014/main" id="{57A9DAF5-8977-CEF8-5F33-9B791AF43211}"/>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7DF6EE01-1443-2863-67E3-CAD4F1BF9DB2}"/>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7729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2CFE4C8-7C5B-78F2-19E0-91814AF14621}"/>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148F76D-C745-CAB2-285C-4698A30FF18C}"/>
              </a:ext>
            </a:extLst>
          </p:cNvPr>
          <p:cNvSpPr/>
          <p:nvPr/>
        </p:nvSpPr>
        <p:spPr>
          <a:xfrm>
            <a:off x="0" y="839673"/>
            <a:ext cx="12191999" cy="4695568"/>
          </a:xfrm>
          <a:prstGeom prst="roundRect">
            <a:avLst/>
          </a:prstGeom>
          <a:solidFill>
            <a:schemeClr val="accent2">
              <a:lumMod val="40000"/>
              <a:lumOff val="60000"/>
              <a:alpha val="38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sers\QUOC HUY\Desktop\Logo_Đại_học_FPT.png">
            <a:extLst>
              <a:ext uri="{FF2B5EF4-FFF2-40B4-BE49-F238E27FC236}">
                <a16:creationId xmlns:a16="http://schemas.microsoft.com/office/drawing/2014/main" id="{9C3B215A-AACB-207E-8E58-E3A4AF5B37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3D Model 5" descr="Saturn">
                <a:extLst>
                  <a:ext uri="{FF2B5EF4-FFF2-40B4-BE49-F238E27FC236}">
                    <a16:creationId xmlns:a16="http://schemas.microsoft.com/office/drawing/2014/main" id="{EB44B046-39DE-2C91-669E-B30B7DB978B2}"/>
                  </a:ext>
                </a:extLst>
              </p:cNvPr>
              <p:cNvGraphicFramePr>
                <a:graphicFrameLocks noChangeAspect="1"/>
              </p:cNvGraphicFramePr>
              <p:nvPr/>
            </p:nvGraphicFramePr>
            <p:xfrm>
              <a:off x="8964304" y="4565710"/>
              <a:ext cx="2965623" cy="1939062"/>
            </p:xfrm>
            <a:graphic>
              <a:graphicData uri="http://schemas.microsoft.com/office/drawing/2017/model3d">
                <am3d:model3d r:embed="rId4">
                  <am3d:spPr>
                    <a:xfrm>
                      <a:off x="0" y="0"/>
                      <a:ext cx="2965623" cy="1939062"/>
                    </a:xfrm>
                    <a:prstGeom prst="rect">
                      <a:avLst/>
                    </a:prstGeom>
                  </am3d:spPr>
                  <am3d:camera>
                    <am3d:pos x="0" y="0" z="68798914"/>
                    <am3d:up dx="0" dy="36000000" dz="0"/>
                    <am3d:lookAt x="0" y="0" z="0"/>
                    <am3d:perspective fov="2700000"/>
                  </am3d:camera>
                  <am3d:trans>
                    <am3d:meterPerModelUnit n="1866996" d="1000000"/>
                    <am3d:preTrans dx="-4" dy="0" dz="0"/>
                    <am3d:scale>
                      <am3d:sx n="1000000" d="1000000"/>
                      <am3d:sy n="1000000" d="1000000"/>
                      <am3d:sz n="1000000" d="1000000"/>
                    </am3d:scale>
                    <am3d:rot ax="2023387" ay="1395779" az="886132"/>
                    <am3d:postTrans dx="0" dy="0" dz="0"/>
                  </am3d:trans>
                  <am3d:raster rName="Office3DRenderer" rVer="16.0.8326">
                    <am3d:blip r:embed="rId5"/>
                  </am3d:raster>
                  <am3d:objViewport viewportSz="44484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aturn">
                <a:extLst>
                  <a:ext uri="{FF2B5EF4-FFF2-40B4-BE49-F238E27FC236}">
                    <a16:creationId xmlns:a16="http://schemas.microsoft.com/office/drawing/2014/main" id="{EB44B046-39DE-2C91-669E-B30B7DB978B2}"/>
                  </a:ext>
                </a:extLst>
              </p:cNvPr>
              <p:cNvPicPr>
                <a:picLocks noGrp="1" noRot="1" noChangeAspect="1" noMove="1" noResize="1" noEditPoints="1" noAdjustHandles="1" noChangeArrowheads="1" noChangeShapeType="1" noCrop="1"/>
              </p:cNvPicPr>
              <p:nvPr/>
            </p:nvPicPr>
            <p:blipFill>
              <a:blip r:embed="rId5"/>
              <a:stretch>
                <a:fillRect/>
              </a:stretch>
            </p:blipFill>
            <p:spPr>
              <a:xfrm>
                <a:off x="8964304" y="4565710"/>
                <a:ext cx="2965623" cy="19390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ooks On Shelf">
                <a:extLst>
                  <a:ext uri="{FF2B5EF4-FFF2-40B4-BE49-F238E27FC236}">
                    <a16:creationId xmlns:a16="http://schemas.microsoft.com/office/drawing/2014/main" id="{13E1E4B9-7D3A-C59D-39E3-6A4107BD5798}"/>
                  </a:ext>
                </a:extLst>
              </p:cNvPr>
              <p:cNvGraphicFramePr>
                <a:graphicFrameLocks noChangeAspect="1"/>
              </p:cNvGraphicFramePr>
              <p:nvPr/>
            </p:nvGraphicFramePr>
            <p:xfrm>
              <a:off x="344048" y="4371665"/>
              <a:ext cx="3142498" cy="2018817"/>
            </p:xfrm>
            <a:graphic>
              <a:graphicData uri="http://schemas.microsoft.com/office/drawing/2017/model3d">
                <am3d:model3d r:embed="rId6">
                  <am3d:spPr>
                    <a:xfrm>
                      <a:off x="0" y="0"/>
                      <a:ext cx="3142498" cy="2018817"/>
                    </a:xfrm>
                    <a:prstGeom prst="rect">
                      <a:avLst/>
                    </a:prstGeom>
                    <a:ln>
                      <a:noFill/>
                    </a:ln>
                    <a:effectLst>
                      <a:outerShdw blurRad="190500" dist="228600" dir="2700000" algn="ctr">
                        <a:srgbClr val="000000">
                          <a:alpha val="30000"/>
                        </a:srgbClr>
                      </a:outerShdw>
                    </a:effectLst>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1856887" ay="-876135" az="-515785"/>
                    <am3d:postTrans dx="0" dy="0" dz="0"/>
                  </am3d:trans>
                  <am3d:raster rName="Office3DRenderer" rVer="16.0.8326">
                    <am3d:blip r:embed="rId7"/>
                  </am3d:raster>
                  <am3d:objViewport viewportSz="38662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oks On Shelf">
                <a:extLst>
                  <a:ext uri="{FF2B5EF4-FFF2-40B4-BE49-F238E27FC236}">
                    <a16:creationId xmlns:a16="http://schemas.microsoft.com/office/drawing/2014/main" id="{13E1E4B9-7D3A-C59D-39E3-6A4107BD5798}"/>
                  </a:ext>
                </a:extLst>
              </p:cNvPr>
              <p:cNvPicPr>
                <a:picLocks noGrp="1" noRot="1" noChangeAspect="1" noMove="1" noResize="1" noEditPoints="1" noAdjustHandles="1" noChangeArrowheads="1" noChangeShapeType="1" noCrop="1"/>
              </p:cNvPicPr>
              <p:nvPr/>
            </p:nvPicPr>
            <p:blipFill>
              <a:blip r:embed="rId7"/>
              <a:stretch>
                <a:fillRect/>
              </a:stretch>
            </p:blipFill>
            <p:spPr>
              <a:xfrm>
                <a:off x="344048" y="4371665"/>
                <a:ext cx="3142498" cy="2018817"/>
              </a:xfrm>
              <a:prstGeom prst="rect">
                <a:avLst/>
              </a:prstGeom>
              <a:ln>
                <a:noFill/>
              </a:ln>
              <a:effectLst>
                <a:outerShdw blurRad="190500" dist="228600" dir="2700000" algn="ctr">
                  <a:srgbClr val="000000">
                    <a:alpha val="30000"/>
                  </a:srgbClr>
                </a:outerShdw>
              </a:effectLst>
            </p:spPr>
          </p:pic>
        </mc:Fallback>
      </mc:AlternateContent>
      <p:sp>
        <p:nvSpPr>
          <p:cNvPr id="4" name="Title 1">
            <a:extLst>
              <a:ext uri="{FF2B5EF4-FFF2-40B4-BE49-F238E27FC236}">
                <a16:creationId xmlns:a16="http://schemas.microsoft.com/office/drawing/2014/main" id="{649342DE-92DA-1D41-AFDA-1B097B373077}"/>
              </a:ext>
            </a:extLst>
          </p:cNvPr>
          <p:cNvSpPr txBox="1">
            <a:spLocks/>
          </p:cNvSpPr>
          <p:nvPr/>
        </p:nvSpPr>
        <p:spPr>
          <a:xfrm>
            <a:off x="4176718" y="2983743"/>
            <a:ext cx="5918700" cy="908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spc="-15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5.1.2. Lực  lượng  đại  đoàn kết  dân  tộc</a:t>
            </a:r>
            <a:endParaRPr lang="en-US" sz="2400" b="1" spc="-150"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
        <p:nvSpPr>
          <p:cNvPr id="7" name="Shape 129">
            <a:extLst>
              <a:ext uri="{FF2B5EF4-FFF2-40B4-BE49-F238E27FC236}">
                <a16:creationId xmlns:a16="http://schemas.microsoft.com/office/drawing/2014/main" id="{0279EDAF-8A3D-894B-4CB3-09C7CC406110}"/>
              </a:ext>
            </a:extLst>
          </p:cNvPr>
          <p:cNvSpPr txBox="1">
            <a:spLocks/>
          </p:cNvSpPr>
          <p:nvPr/>
        </p:nvSpPr>
        <p:spPr>
          <a:xfrm>
            <a:off x="3441237" y="1934695"/>
            <a:ext cx="7631227" cy="1258424"/>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5.</a:t>
            </a:r>
            <a:r>
              <a:rPr lang="vi-VN" sz="2400" b="1">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rPr>
              <a:t>I. Tư Tưởng Hồ Chí Minh Về Đại Đoàn Kết Toàn Dân Tộc</a:t>
            </a:r>
            <a:endParaRPr lang="en-US" sz="2400" b="1" dirty="0">
              <a:solidFill>
                <a:srgbClr val="FF0000"/>
              </a:solidFill>
              <a:latin typeface="NewCentury-Narrow" panose="020B0500000000000000" pitchFamily="34" charset="0"/>
              <a:ea typeface="NewCentury-Narrow" panose="020B0500000000000000" pitchFamily="34" charset="0"/>
              <a:cs typeface="NewCentury-Narrow" panose="020B0500000000000000" pitchFamily="34" charset="0"/>
            </a:endParaRPr>
          </a:p>
        </p:txBody>
      </p:sp>
    </p:spTree>
    <p:extLst>
      <p:ext uri="{BB962C8B-B14F-4D97-AF65-F5344CB8AC3E}">
        <p14:creationId xmlns:p14="http://schemas.microsoft.com/office/powerpoint/2010/main" val="10237714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59000"/>
          </a:schemeClr>
        </a:solidFill>
        <a:effectLst/>
      </p:bgPr>
    </p:bg>
    <p:spTree>
      <p:nvGrpSpPr>
        <p:cNvPr id="1" name=""/>
        <p:cNvGrpSpPr/>
        <p:nvPr/>
      </p:nvGrpSpPr>
      <p:grpSpPr>
        <a:xfrm>
          <a:off x="0" y="0"/>
          <a:ext cx="0" cy="0"/>
          <a:chOff x="0" y="0"/>
          <a:chExt cx="0" cy="0"/>
        </a:xfrm>
      </p:grpSpPr>
      <p:sp>
        <p:nvSpPr>
          <p:cNvPr id="4" name="Rectangle 3"/>
          <p:cNvSpPr/>
          <p:nvPr/>
        </p:nvSpPr>
        <p:spPr>
          <a:xfrm>
            <a:off x="785539" y="529991"/>
            <a:ext cx="8784669" cy="430887"/>
          </a:xfrm>
          <a:prstGeom prst="rect">
            <a:avLst/>
          </a:prstGeom>
        </p:spPr>
        <p:txBody>
          <a:bodyPr wrap="square">
            <a:spAutoFit/>
          </a:bodyPr>
          <a:lstStyle/>
          <a:p>
            <a:r>
              <a:rPr lang="en-US" sz="2200" b="1" i="1">
                <a:solidFill>
                  <a:srgbClr val="FF0000"/>
                </a:solidFill>
                <a:latin typeface="Open Sans" panose="020B0606030504020204" pitchFamily="34" charset="0"/>
                <a:ea typeface="Open Sans" panose="020B0606030504020204" pitchFamily="34" charset="0"/>
                <a:cs typeface="Open Sans" panose="020B0606030504020204" pitchFamily="34" charset="0"/>
              </a:rPr>
              <a:t>a. </a:t>
            </a:r>
            <a:r>
              <a:rPr lang="vi-VN" sz="2200" b="1" i="1">
                <a:solidFill>
                  <a:srgbClr val="FF0000"/>
                </a:solidFill>
                <a:latin typeface="Open Sans" panose="020B0606030504020204" pitchFamily="34" charset="0"/>
                <a:ea typeface="Open Sans" panose="020B0606030504020204" pitchFamily="34" charset="0"/>
                <a:cs typeface="Open Sans" panose="020B0606030504020204" pitchFamily="34" charset="0"/>
              </a:rPr>
              <a:t>Chủ </a:t>
            </a:r>
            <a:r>
              <a:rPr lang="vi-VN"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thể của khối đại đoàn kết toàn dân tộc</a:t>
            </a:r>
            <a:endParaRPr lang="en-US" sz="22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1035533" y="1784504"/>
            <a:ext cx="4640052" cy="280076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fontAlgn="base">
              <a:spcAft>
                <a:spcPts val="1600"/>
              </a:spcAft>
            </a:pP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Hồ Chí Minh đã đề cập đến vấn đề DÂN và NHÂN DÂN. Hồ Chí Minh dùng khái niệm này để chỉ “mọi con dân nước Việt”, “mỗi một người con Rồng cháu Tiên”, không phân biệt dân tộc đa số hay thiểu số, có tín ngưỡng hay không tín ngưỡng, không phân biệt “già, trẻ, gái, trai,</a:t>
            </a:r>
            <a:r>
              <a:rPr lang="en-US" sz="2200" dirty="0">
                <a:latin typeface="NewCentury-Narrow" panose="020B0500000000000000" pitchFamily="34" charset="0"/>
                <a:ea typeface="NewCentury-Narrow" panose="020B0500000000000000" pitchFamily="34" charset="0"/>
                <a:cs typeface="NewCentury-Narrow" panose="020B0500000000000000" pitchFamily="34" charset="0"/>
              </a:rPr>
              <a:t> </a:t>
            </a:r>
            <a:r>
              <a:rPr lang="vi-VN" sz="2200" dirty="0">
                <a:latin typeface="NewCentury-Narrow" panose="020B0500000000000000" pitchFamily="34" charset="0"/>
                <a:ea typeface="NewCentury-Narrow" panose="020B0500000000000000" pitchFamily="34" charset="0"/>
                <a:cs typeface="NewCentury-Narrow" panose="020B0500000000000000" pitchFamily="34" charset="0"/>
              </a:rPr>
              <a:t>giàu nghèo, quý </a:t>
            </a:r>
            <a:r>
              <a:rPr lang="vi-VN" sz="2200">
                <a:latin typeface="NewCentury-Narrow" panose="020B0500000000000000" pitchFamily="34" charset="0"/>
                <a:ea typeface="NewCentury-Narrow" panose="020B0500000000000000" pitchFamily="34" charset="0"/>
                <a:cs typeface="NewCentury-Narrow" panose="020B0500000000000000" pitchFamily="34" charset="0"/>
              </a:rPr>
              <a:t>tiện”</a:t>
            </a:r>
            <a:r>
              <a:rPr lang="en-US" sz="2200">
                <a:latin typeface="NewCentury-Narrow" panose="020B0500000000000000" pitchFamily="34" charset="0"/>
                <a:ea typeface="NewCentury-Narrow" panose="020B0500000000000000" pitchFamily="34" charset="0"/>
                <a:cs typeface="NewCentury-Narrow" panose="020B0500000000000000" pitchFamily="34" charset="0"/>
              </a:rPr>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2023" y="1792545"/>
            <a:ext cx="5699678" cy="3237993"/>
          </a:xfrm>
          <a:prstGeom prst="rect">
            <a:avLst/>
          </a:prstGeom>
          <a:ln>
            <a:noFill/>
          </a:ln>
          <a:effectLst>
            <a:outerShdw blurRad="149987" dist="250190" dir="8460000" algn="ctr">
              <a:srgbClr val="000000">
                <a:alpha val="28000"/>
              </a:srgbClr>
            </a:outerShdw>
            <a:softEdge rad="112500"/>
          </a:effectLst>
          <a:scene3d>
            <a:camera prst="orthographicFront">
              <a:rot lat="0" lon="0" rev="0"/>
            </a:camera>
            <a:lightRig rig="contrasting" dir="t">
              <a:rot lat="0" lon="0" rev="1500000"/>
            </a:lightRig>
          </a:scene3d>
          <a:sp3d prstMaterial="metal">
            <a:bevelT w="88900" h="88900"/>
          </a:sp3d>
        </p:spPr>
      </p:pic>
      <p:sp>
        <p:nvSpPr>
          <p:cNvPr id="10" name="Rectangle 9"/>
          <p:cNvSpPr/>
          <p:nvPr/>
        </p:nvSpPr>
        <p:spPr>
          <a:xfrm>
            <a:off x="1203766" y="5169428"/>
            <a:ext cx="10009911" cy="769441"/>
          </a:xfrm>
          <a:prstGeom prst="rect">
            <a:avLst/>
          </a:prstGeom>
        </p:spPr>
        <p:txBody>
          <a:bodyPr wrap="square">
            <a:spAutoFit/>
          </a:bodyPr>
          <a:lstStyle/>
          <a:p>
            <a:pPr marL="115888" indent="57150" algn="just">
              <a:spcAft>
                <a:spcPts val="1600"/>
              </a:spcAft>
            </a:pPr>
            <a:r>
              <a:rPr lang="vi-VN" sz="2200" dirty="0">
                <a:latin typeface="ZapfChancery-Medium" panose="00000400000000000000" pitchFamily="2" charset="0"/>
                <a:ea typeface="ZapfChancery-Medium" panose="00000400000000000000" pitchFamily="2" charset="0"/>
                <a:cs typeface="ZapfChancery-Medium" panose="00000400000000000000" pitchFamily="2" charset="0"/>
              </a:rPr>
              <a:t>“Dân” và “nhân dân” trong tư tưởng Hồ Chí Minh vừa là tập hợp đông đảo quần chúng, vừa được hiểu là mỗi con người Việt Nam cụ thể và cả hai đều là chủ thể của đại đoàn kết dân tộc.</a:t>
            </a:r>
          </a:p>
        </p:txBody>
      </p:sp>
      <p:sp>
        <p:nvSpPr>
          <p:cNvPr id="3" name="TextBox 2">
            <a:extLst>
              <a:ext uri="{FF2B5EF4-FFF2-40B4-BE49-F238E27FC236}">
                <a16:creationId xmlns:a16="http://schemas.microsoft.com/office/drawing/2014/main" id="{1551584B-C7A6-9405-0664-DEAABD39D354}"/>
              </a:ext>
            </a:extLst>
          </p:cNvPr>
          <p:cNvSpPr txBox="1"/>
          <p:nvPr/>
        </p:nvSpPr>
        <p:spPr>
          <a:xfrm>
            <a:off x="6271019" y="1179403"/>
            <a:ext cx="5699678" cy="487954"/>
          </a:xfrm>
          <a:prstGeom prst="rect">
            <a:avLst/>
          </a:prstGeom>
          <a:noFill/>
        </p:spPr>
        <p:txBody>
          <a:bodyPr wrap="square" anchor="ctr">
            <a:spAutoFit/>
          </a:bodyPr>
          <a:lstStyle/>
          <a:p>
            <a:pPr>
              <a:lnSpc>
                <a:spcPct val="150000"/>
              </a:lnSpc>
            </a:pPr>
            <a:r>
              <a:rPr lang="en-US" sz="2000" spc="-150">
                <a:latin typeface="NewCentury-Narrow" panose="020B0500000000000000" pitchFamily="34" charset="0"/>
                <a:ea typeface="NewCentury-Narrow" panose="020B0500000000000000" pitchFamily="34" charset="0"/>
                <a:cs typeface="NewCentury-Narrow" panose="020B0500000000000000" pitchFamily="34" charset="0"/>
              </a:rPr>
              <a:t>Ngoại diên của khái niệm đoàn kết trong quan niệm Hồ Chí Minh</a:t>
            </a:r>
            <a:endParaRPr lang="en-US" sz="2000" spc="-150" dirty="0">
              <a:latin typeface="NewCentury-Narrow" panose="020B0500000000000000" pitchFamily="34" charset="0"/>
              <a:ea typeface="NewCentury-Narrow" panose="020B0500000000000000" pitchFamily="34" charset="0"/>
              <a:cs typeface="NewCentury-Narrow" panose="020B0500000000000000" pitchFamily="34" charset="0"/>
            </a:endParaRPr>
          </a:p>
        </p:txBody>
      </p:sp>
      <p:pic>
        <p:nvPicPr>
          <p:cNvPr id="6" name="Graphic 5" descr="Arrow Rotate left">
            <a:extLst>
              <a:ext uri="{FF2B5EF4-FFF2-40B4-BE49-F238E27FC236}">
                <a16:creationId xmlns:a16="http://schemas.microsoft.com/office/drawing/2014/main" id="{BCDE632A-B399-545E-CCCF-CBF43B9647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3808" y="1203430"/>
            <a:ext cx="687003" cy="626652"/>
          </a:xfrm>
          <a:prstGeom prst="rect">
            <a:avLst/>
          </a:prstGeom>
        </p:spPr>
      </p:pic>
      <p:pic>
        <p:nvPicPr>
          <p:cNvPr id="12" name="Graphic 11" descr="Arrow Rotate left">
            <a:extLst>
              <a:ext uri="{FF2B5EF4-FFF2-40B4-BE49-F238E27FC236}">
                <a16:creationId xmlns:a16="http://schemas.microsoft.com/office/drawing/2014/main" id="{BB3734A9-CFAE-7E2A-DB85-5E3C4A3D8F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890352">
            <a:off x="746565" y="4674762"/>
            <a:ext cx="914400" cy="834074"/>
          </a:xfrm>
          <a:prstGeom prst="rect">
            <a:avLst/>
          </a:prstGeom>
          <a:ln>
            <a:noFill/>
          </a:ln>
          <a:effectLst>
            <a:outerShdw blurRad="149987" dist="250190" dir="8460000" algn="ctr">
              <a:srgbClr val="000000">
                <a:alpha val="28000"/>
              </a:srgbClr>
            </a:outerShdw>
          </a:effectLst>
        </p:spPr>
      </p:pic>
      <p:pic>
        <p:nvPicPr>
          <p:cNvPr id="2" name="Picture 1" descr="C:\Users\QUOC HUY\Desktop\Logo_Đại_học_FPT.png">
            <a:extLst>
              <a:ext uri="{FF2B5EF4-FFF2-40B4-BE49-F238E27FC236}">
                <a16:creationId xmlns:a16="http://schemas.microsoft.com/office/drawing/2014/main" id="{930829CD-E6D7-C9A4-5E8F-A8490A6CF5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47116" y="0"/>
            <a:ext cx="1744884" cy="83967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40C6FA0-5799-81E8-4D58-54F100333B04}"/>
              </a:ext>
            </a:extLst>
          </p:cNvPr>
          <p:cNvGrpSpPr/>
          <p:nvPr/>
        </p:nvGrpSpPr>
        <p:grpSpPr>
          <a:xfrm>
            <a:off x="-761223" y="4016416"/>
            <a:ext cx="4002918" cy="2723920"/>
            <a:chOff x="-633627" y="4016416"/>
            <a:chExt cx="4002918" cy="2723920"/>
          </a:xfrm>
        </p:grpSpPr>
        <p:sp>
          <p:nvSpPr>
            <p:cNvPr id="9" name="Freeform: Shape 8">
              <a:extLst>
                <a:ext uri="{FF2B5EF4-FFF2-40B4-BE49-F238E27FC236}">
                  <a16:creationId xmlns:a16="http://schemas.microsoft.com/office/drawing/2014/main" id="{CF2FA1E8-2E8B-0B5D-75B4-348CE0CE2306}"/>
                </a:ext>
              </a:extLst>
            </p:cNvPr>
            <p:cNvSpPr/>
            <p:nvPr/>
          </p:nvSpPr>
          <p:spPr>
            <a:xfrm>
              <a:off x="302000" y="4761065"/>
              <a:ext cx="3067291" cy="197927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ln w="952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1" name="Freeform: Shape 10">
              <a:extLst>
                <a:ext uri="{FF2B5EF4-FFF2-40B4-BE49-F238E27FC236}">
                  <a16:creationId xmlns:a16="http://schemas.microsoft.com/office/drawing/2014/main" id="{14671287-8797-759C-17A0-56C4836176FC}"/>
                </a:ext>
              </a:extLst>
            </p:cNvPr>
            <p:cNvSpPr/>
            <p:nvPr/>
          </p:nvSpPr>
          <p:spPr>
            <a:xfrm>
              <a:off x="-633627" y="4016416"/>
              <a:ext cx="3067291" cy="2345321"/>
            </a:xfrm>
            <a:custGeom>
              <a:avLst/>
              <a:gdLst>
                <a:gd name="connsiteX0" fmla="*/ 0 w 3067291"/>
                <a:gd name="connsiteY0" fmla="*/ 0 h 1979271"/>
                <a:gd name="connsiteX1" fmla="*/ 11575 w 3067291"/>
                <a:gd name="connsiteY1" fmla="*/ 1979271 h 1979271"/>
                <a:gd name="connsiteX2" fmla="*/ 3067291 w 3067291"/>
                <a:gd name="connsiteY2" fmla="*/ 1979271 h 1979271"/>
                <a:gd name="connsiteX3" fmla="*/ 3044142 w 3067291"/>
                <a:gd name="connsiteY3" fmla="*/ 1979271 h 1979271"/>
                <a:gd name="connsiteX4" fmla="*/ 3044142 w 3067291"/>
                <a:gd name="connsiteY4" fmla="*/ 1979271 h 1979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291" h="1979271">
                  <a:moveTo>
                    <a:pt x="0" y="0"/>
                  </a:moveTo>
                  <a:cubicBezTo>
                    <a:pt x="3858" y="659757"/>
                    <a:pt x="7717" y="1319514"/>
                    <a:pt x="11575" y="1979271"/>
                  </a:cubicBezTo>
                  <a:lnTo>
                    <a:pt x="3067291" y="1979271"/>
                  </a:lnTo>
                  <a:lnTo>
                    <a:pt x="3044142" y="1979271"/>
                  </a:lnTo>
                  <a:lnTo>
                    <a:pt x="3044142" y="1979271"/>
                  </a:lnTo>
                </a:path>
              </a:pathLst>
            </a:custGeom>
            <a:scene3d>
              <a:camera prst="isometricOffAxis2Right"/>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1367302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1106</Words>
  <Application>Microsoft Office PowerPoint</Application>
  <PresentationFormat>Widescreen</PresentationFormat>
  <Paragraphs>69</Paragraphs>
  <Slides>12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Calibri (Body)</vt:lpstr>
      <vt:lpstr>Calibri Light</vt:lpstr>
      <vt:lpstr>NewCentury-Narrow</vt:lpstr>
      <vt:lpstr>Open Sans</vt:lpstr>
      <vt:lpstr>Sitka Subheading</vt:lpstr>
      <vt:lpstr>ZapfChancery-Medium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Danh mục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huytran159.dn@gmail.com</dc:creator>
  <cp:lastModifiedBy>huytran159.dn@gmail.com</cp:lastModifiedBy>
  <cp:revision>28</cp:revision>
  <dcterms:created xsi:type="dcterms:W3CDTF">2024-02-17T23:04:10Z</dcterms:created>
  <dcterms:modified xsi:type="dcterms:W3CDTF">2024-03-07T14:33:53Z</dcterms:modified>
</cp:coreProperties>
</file>